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39" r:id="rId2"/>
  </p:sldMasterIdLst>
  <p:notesMasterIdLst>
    <p:notesMasterId r:id="rId57"/>
  </p:notesMasterIdLst>
  <p:handoutMasterIdLst>
    <p:handoutMasterId r:id="rId58"/>
  </p:handoutMasterIdLst>
  <p:sldIdLst>
    <p:sldId id="354" r:id="rId3"/>
    <p:sldId id="353" r:id="rId4"/>
    <p:sldId id="312" r:id="rId5"/>
    <p:sldId id="315" r:id="rId6"/>
    <p:sldId id="292" r:id="rId7"/>
    <p:sldId id="293" r:id="rId8"/>
    <p:sldId id="294" r:id="rId9"/>
    <p:sldId id="298" r:id="rId10"/>
    <p:sldId id="316" r:id="rId11"/>
    <p:sldId id="317" r:id="rId12"/>
    <p:sldId id="299" r:id="rId13"/>
    <p:sldId id="300" r:id="rId14"/>
    <p:sldId id="301" r:id="rId15"/>
    <p:sldId id="304" r:id="rId16"/>
    <p:sldId id="302" r:id="rId17"/>
    <p:sldId id="305" r:id="rId18"/>
    <p:sldId id="306" r:id="rId19"/>
    <p:sldId id="307" r:id="rId20"/>
    <p:sldId id="308" r:id="rId21"/>
    <p:sldId id="309" r:id="rId22"/>
    <p:sldId id="310" r:id="rId23"/>
    <p:sldId id="311"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Lst>
  <p:sldSz cx="9144000" cy="6858000" type="screen4x3"/>
  <p:notesSz cx="6735763" cy="98663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3">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7723"/>
    <a:srgbClr val="B20E10"/>
    <a:srgbClr val="CA4E00"/>
    <a:srgbClr val="006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0" autoAdjust="0"/>
    <p:restoredTop sz="94556" autoAdjust="0"/>
  </p:normalViewPr>
  <p:slideViewPr>
    <p:cSldViewPr showGuides="1">
      <p:cViewPr>
        <p:scale>
          <a:sx n="90" d="100"/>
          <a:sy n="90"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104" d="100"/>
          <a:sy n="104" d="100"/>
        </p:scale>
        <p:origin x="-2896" y="-11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17731" cy="493001"/>
          </a:xfrm>
          <a:prstGeom prst="rect">
            <a:avLst/>
          </a:prstGeom>
          <a:noFill/>
          <a:ln>
            <a:noFill/>
          </a:ln>
          <a:extLst/>
        </p:spPr>
        <p:txBody>
          <a:bodyPr vert="horz" wrap="square" lIns="91408" tIns="45704" rIns="91408" bIns="45704" numCol="1" anchor="t" anchorCtr="0" compatLnSpc="1">
            <a:prstTxWarp prst="textNoShape">
              <a:avLst/>
            </a:prstTxWarp>
          </a:bodyPr>
          <a:lstStyle>
            <a:lvl1pPr defTabSz="914129">
              <a:defRPr sz="1200">
                <a:latin typeface="Times New Roman" pitchFamily="18" charset="0"/>
                <a:ea typeface="+mn-ea"/>
                <a:cs typeface="+mn-cs"/>
              </a:defRPr>
            </a:lvl1pPr>
          </a:lstStyle>
          <a:p>
            <a:pPr>
              <a:defRPr/>
            </a:pPr>
            <a:endParaRPr lang="en-US"/>
          </a:p>
        </p:txBody>
      </p:sp>
      <p:sp>
        <p:nvSpPr>
          <p:cNvPr id="22531" name="Rectangle 1027"/>
          <p:cNvSpPr>
            <a:spLocks noGrp="1" noChangeArrowheads="1"/>
          </p:cNvSpPr>
          <p:nvPr>
            <p:ph type="dt" sz="quarter" idx="1"/>
          </p:nvPr>
        </p:nvSpPr>
        <p:spPr bwMode="auto">
          <a:xfrm>
            <a:off x="3818032" y="0"/>
            <a:ext cx="2917731" cy="493001"/>
          </a:xfrm>
          <a:prstGeom prst="rect">
            <a:avLst/>
          </a:prstGeom>
          <a:noFill/>
          <a:ln>
            <a:noFill/>
          </a:ln>
          <a:extLst/>
        </p:spPr>
        <p:txBody>
          <a:bodyPr vert="horz" wrap="square" lIns="91408" tIns="45704" rIns="91408" bIns="45704" numCol="1" anchor="t" anchorCtr="0" compatLnSpc="1">
            <a:prstTxWarp prst="textNoShape">
              <a:avLst/>
            </a:prstTxWarp>
          </a:bodyPr>
          <a:lstStyle>
            <a:lvl1pPr algn="r" defTabSz="914129">
              <a:defRPr sz="1200">
                <a:latin typeface="Times New Roman" pitchFamily="18" charset="0"/>
                <a:ea typeface="+mn-ea"/>
                <a:cs typeface="+mn-cs"/>
              </a:defRPr>
            </a:lvl1pPr>
          </a:lstStyle>
          <a:p>
            <a:pPr>
              <a:defRPr/>
            </a:pPr>
            <a:endParaRPr lang="en-US"/>
          </a:p>
        </p:txBody>
      </p:sp>
      <p:sp>
        <p:nvSpPr>
          <p:cNvPr id="22532" name="Rectangle 1028"/>
          <p:cNvSpPr>
            <a:spLocks noGrp="1" noChangeArrowheads="1"/>
          </p:cNvSpPr>
          <p:nvPr>
            <p:ph type="ftr" sz="quarter" idx="2"/>
          </p:nvPr>
        </p:nvSpPr>
        <p:spPr bwMode="auto">
          <a:xfrm>
            <a:off x="0" y="9373313"/>
            <a:ext cx="2917731" cy="493000"/>
          </a:xfrm>
          <a:prstGeom prst="rect">
            <a:avLst/>
          </a:prstGeom>
          <a:noFill/>
          <a:ln>
            <a:noFill/>
          </a:ln>
          <a:extLst/>
        </p:spPr>
        <p:txBody>
          <a:bodyPr vert="horz" wrap="square" lIns="91408" tIns="45704" rIns="91408" bIns="45704" numCol="1" anchor="b" anchorCtr="0" compatLnSpc="1">
            <a:prstTxWarp prst="textNoShape">
              <a:avLst/>
            </a:prstTxWarp>
          </a:bodyPr>
          <a:lstStyle>
            <a:lvl1pPr defTabSz="914129">
              <a:defRPr sz="1200">
                <a:latin typeface="Times New Roman" pitchFamily="18" charset="0"/>
                <a:ea typeface="+mn-ea"/>
                <a:cs typeface="+mn-cs"/>
              </a:defRPr>
            </a:lvl1pPr>
          </a:lstStyle>
          <a:p>
            <a:pPr>
              <a:defRPr/>
            </a:pPr>
            <a:endParaRPr lang="en-US"/>
          </a:p>
        </p:txBody>
      </p:sp>
      <p:sp>
        <p:nvSpPr>
          <p:cNvPr id="22533" name="Rectangle 1029"/>
          <p:cNvSpPr>
            <a:spLocks noGrp="1" noChangeArrowheads="1"/>
          </p:cNvSpPr>
          <p:nvPr>
            <p:ph type="sldNum" sz="quarter" idx="3"/>
          </p:nvPr>
        </p:nvSpPr>
        <p:spPr bwMode="auto">
          <a:xfrm>
            <a:off x="3818032" y="9373313"/>
            <a:ext cx="2917731" cy="493000"/>
          </a:xfrm>
          <a:prstGeom prst="rect">
            <a:avLst/>
          </a:prstGeom>
          <a:noFill/>
          <a:ln>
            <a:noFill/>
          </a:ln>
          <a:extLst/>
        </p:spPr>
        <p:txBody>
          <a:bodyPr vert="horz" wrap="square" lIns="91408" tIns="45704" rIns="91408" bIns="45704" numCol="1" anchor="b" anchorCtr="0" compatLnSpc="1">
            <a:prstTxWarp prst="textNoShape">
              <a:avLst/>
            </a:prstTxWarp>
          </a:bodyPr>
          <a:lstStyle>
            <a:lvl1pPr algn="r" defTabSz="914129">
              <a:defRPr sz="1200"/>
            </a:lvl1pPr>
          </a:lstStyle>
          <a:p>
            <a:fld id="{4D0CB32B-F3BC-443C-BD50-46B491528875}" type="slidenum">
              <a:rPr lang="en-GB" altLang="en-US"/>
              <a:pPr/>
              <a:t>‹#›</a:t>
            </a:fld>
            <a:endParaRPr lang="en-GB" altLang="en-US"/>
          </a:p>
        </p:txBody>
      </p:sp>
    </p:spTree>
    <p:extLst>
      <p:ext uri="{BB962C8B-B14F-4D97-AF65-F5344CB8AC3E}">
        <p14:creationId xmlns:p14="http://schemas.microsoft.com/office/powerpoint/2010/main" val="3614686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7731" cy="493001"/>
          </a:xfrm>
          <a:prstGeom prst="rect">
            <a:avLst/>
          </a:prstGeom>
          <a:noFill/>
          <a:ln>
            <a:noFill/>
          </a:ln>
          <a:extLst/>
        </p:spPr>
        <p:txBody>
          <a:bodyPr vert="horz" wrap="square" lIns="91408" tIns="45704" rIns="91408" bIns="45704" numCol="1" anchor="t" anchorCtr="0" compatLnSpc="1">
            <a:prstTxWarp prst="textNoShape">
              <a:avLst/>
            </a:prstTxWarp>
          </a:bodyPr>
          <a:lstStyle>
            <a:lvl1pPr defTabSz="914129">
              <a:defRPr sz="1200">
                <a:latin typeface="Times New Roman" pitchFamily="18"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818032" y="0"/>
            <a:ext cx="2917731" cy="493001"/>
          </a:xfrm>
          <a:prstGeom prst="rect">
            <a:avLst/>
          </a:prstGeom>
          <a:noFill/>
          <a:ln>
            <a:noFill/>
          </a:ln>
          <a:extLst/>
        </p:spPr>
        <p:txBody>
          <a:bodyPr vert="horz" wrap="square" lIns="91408" tIns="45704" rIns="91408" bIns="45704" numCol="1" anchor="t" anchorCtr="0" compatLnSpc="1">
            <a:prstTxWarp prst="textNoShape">
              <a:avLst/>
            </a:prstTxWarp>
          </a:bodyPr>
          <a:lstStyle>
            <a:lvl1pPr algn="r" defTabSz="914129">
              <a:defRPr sz="1200">
                <a:latin typeface="Times New Roman" pitchFamily="18"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03288" y="739775"/>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897160" y="4685869"/>
            <a:ext cx="4941444" cy="4440155"/>
          </a:xfrm>
          <a:prstGeom prst="rect">
            <a:avLst/>
          </a:prstGeom>
          <a:noFill/>
          <a:ln>
            <a:noFill/>
          </a:ln>
          <a:extLst/>
        </p:spPr>
        <p:txBody>
          <a:bodyPr vert="horz" wrap="square" lIns="91408" tIns="45704" rIns="91408" bIns="457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4342" name="Rectangle 6"/>
          <p:cNvSpPr>
            <a:spLocks noGrp="1" noChangeArrowheads="1"/>
          </p:cNvSpPr>
          <p:nvPr>
            <p:ph type="ftr" sz="quarter" idx="4"/>
          </p:nvPr>
        </p:nvSpPr>
        <p:spPr bwMode="auto">
          <a:xfrm>
            <a:off x="0" y="9373313"/>
            <a:ext cx="2917731" cy="493000"/>
          </a:xfrm>
          <a:prstGeom prst="rect">
            <a:avLst/>
          </a:prstGeom>
          <a:noFill/>
          <a:ln>
            <a:noFill/>
          </a:ln>
          <a:extLst/>
        </p:spPr>
        <p:txBody>
          <a:bodyPr vert="horz" wrap="square" lIns="91408" tIns="45704" rIns="91408" bIns="45704" numCol="1" anchor="b" anchorCtr="0" compatLnSpc="1">
            <a:prstTxWarp prst="textNoShape">
              <a:avLst/>
            </a:prstTxWarp>
          </a:bodyPr>
          <a:lstStyle>
            <a:lvl1pPr defTabSz="914129">
              <a:defRPr sz="1200">
                <a:latin typeface="Times New Roman" pitchFamily="18"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18032" y="9373313"/>
            <a:ext cx="2917731" cy="493000"/>
          </a:xfrm>
          <a:prstGeom prst="rect">
            <a:avLst/>
          </a:prstGeom>
          <a:noFill/>
          <a:ln>
            <a:noFill/>
          </a:ln>
          <a:extLst/>
        </p:spPr>
        <p:txBody>
          <a:bodyPr vert="horz" wrap="square" lIns="91408" tIns="45704" rIns="91408" bIns="45704" numCol="1" anchor="b" anchorCtr="0" compatLnSpc="1">
            <a:prstTxWarp prst="textNoShape">
              <a:avLst/>
            </a:prstTxWarp>
          </a:bodyPr>
          <a:lstStyle>
            <a:lvl1pPr algn="r" defTabSz="914129">
              <a:defRPr sz="1200"/>
            </a:lvl1pPr>
          </a:lstStyle>
          <a:p>
            <a:fld id="{008A61F4-483B-49F7-BD4F-E0690FCD4EDA}" type="slidenum">
              <a:rPr lang="en-GB" altLang="en-US"/>
              <a:pPr/>
              <a:t>‹#›</a:t>
            </a:fld>
            <a:endParaRPr lang="en-GB" altLang="en-US"/>
          </a:p>
        </p:txBody>
      </p:sp>
    </p:spTree>
    <p:extLst>
      <p:ext uri="{BB962C8B-B14F-4D97-AF65-F5344CB8AC3E}">
        <p14:creationId xmlns:p14="http://schemas.microsoft.com/office/powerpoint/2010/main" val="14909070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4" name="Picture 7" descr="Title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884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6"/>
          <p:cNvSpPr>
            <a:spLocks noChangeArrowheads="1"/>
          </p:cNvSpPr>
          <p:nvPr userDrawn="1"/>
        </p:nvSpPr>
        <p:spPr bwMode="auto">
          <a:xfrm>
            <a:off x="179388" y="6381750"/>
            <a:ext cx="5400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GB" altLang="en-US" sz="1100" baseline="30000">
                <a:solidFill>
                  <a:schemeClr val="bg1"/>
                </a:solidFill>
                <a:latin typeface="Arial" pitchFamily="34" charset="0"/>
              </a:rPr>
              <a:t>© </a:t>
            </a:r>
            <a:r>
              <a:rPr lang="en-GB" altLang="en-US" sz="1100" baseline="30000" err="1">
                <a:solidFill>
                  <a:schemeClr val="bg1"/>
                </a:solidFill>
                <a:latin typeface="Arial" pitchFamily="34" charset="0"/>
              </a:rPr>
              <a:t>CoramBAAF</a:t>
            </a:r>
            <a:r>
              <a:rPr lang="en-GB" altLang="en-US" sz="1100" baseline="30000">
                <a:solidFill>
                  <a:schemeClr val="bg1"/>
                </a:solidFill>
                <a:latin typeface="Arial" pitchFamily="34" charset="0"/>
              </a:rPr>
              <a:t> Adoption &amp; Fostering Academy </a:t>
            </a:r>
            <a:r>
              <a:rPr lang="en-GB" altLang="en-US" sz="1100" baseline="30000" smtClean="0">
                <a:solidFill>
                  <a:schemeClr val="bg1"/>
                </a:solidFill>
                <a:latin typeface="Arial" pitchFamily="34" charset="0"/>
              </a:rPr>
              <a:t>2017</a:t>
            </a:r>
            <a:endParaRPr lang="en-GB" altLang="en-US" sz="1100" baseline="30000">
              <a:solidFill>
                <a:schemeClr val="bg1"/>
              </a:solidFill>
              <a:latin typeface="Arial" pitchFamily="34" charset="0"/>
            </a:endParaRPr>
          </a:p>
          <a:p>
            <a:r>
              <a:rPr lang="en-GB" altLang="en-US" sz="1100" baseline="30000">
                <a:solidFill>
                  <a:schemeClr val="bg1"/>
                </a:solidFill>
                <a:latin typeface="Arial" pitchFamily="34" charset="0"/>
              </a:rPr>
              <a:t>Coram Academy Ltd, 41 Brunswick Square, London WC1N 1AZ. </a:t>
            </a:r>
            <a:r>
              <a:rPr lang="en-GB" altLang="en-US" sz="1100" b="1" baseline="30000" err="1">
                <a:solidFill>
                  <a:schemeClr val="bg1"/>
                </a:solidFill>
                <a:latin typeface="Arial" pitchFamily="34" charset="0"/>
              </a:rPr>
              <a:t>www.corambaaf.org.uk</a:t>
            </a:r>
            <a:endParaRPr lang="en-GB" altLang="en-US" sz="1100" baseline="30000">
              <a:solidFill>
                <a:schemeClr val="bg1"/>
              </a:solidFill>
              <a:latin typeface="Arial" pitchFamily="34" charset="0"/>
            </a:endParaRPr>
          </a:p>
          <a:p>
            <a:r>
              <a:rPr lang="en-GB" altLang="en-US" sz="1100" baseline="30000">
                <a:solidFill>
                  <a:schemeClr val="bg1"/>
                </a:solidFill>
                <a:latin typeface="Arial" pitchFamily="34" charset="0"/>
              </a:rPr>
              <a:t>Registered as a company limited by guarantee in England and Wales no. 9697712, part of the Coram Group, Charity no. 3122718.</a:t>
            </a:r>
            <a:endParaRPr lang="en-US" altLang="en-US" sz="1100">
              <a:solidFill>
                <a:schemeClr val="bg1"/>
              </a:solidFill>
              <a:latin typeface="Arial" pitchFamily="34" charset="0"/>
            </a:endParaRPr>
          </a:p>
        </p:txBody>
      </p:sp>
      <p:sp>
        <p:nvSpPr>
          <p:cNvPr id="6" name="Rectangle 5"/>
          <p:cNvSpPr>
            <a:spLocks noChangeArrowheads="1"/>
          </p:cNvSpPr>
          <p:nvPr/>
        </p:nvSpPr>
        <p:spPr bwMode="auto">
          <a:xfrm>
            <a:off x="-166688" y="5378450"/>
            <a:ext cx="18415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1200"/>
              </a:lnSpc>
              <a:defRPr/>
            </a:pPr>
            <a:endParaRPr lang="en-US" altLang="en-US" sz="800" smtClean="0">
              <a:latin typeface="Arial" charset="0"/>
              <a:ea typeface="+mn-ea"/>
            </a:endParaRPr>
          </a:p>
        </p:txBody>
      </p:sp>
      <p:sp>
        <p:nvSpPr>
          <p:cNvPr id="6147" name="Rectangle 3"/>
          <p:cNvSpPr>
            <a:spLocks noGrp="1" noChangeArrowheads="1"/>
          </p:cNvSpPr>
          <p:nvPr>
            <p:ph type="ctrTitle"/>
          </p:nvPr>
        </p:nvSpPr>
        <p:spPr>
          <a:xfrm>
            <a:off x="1907704" y="1524000"/>
            <a:ext cx="6474296" cy="762000"/>
          </a:xfrm>
          <a:prstGeom prst="rect">
            <a:avLst/>
          </a:prstGeom>
        </p:spPr>
        <p:txBody>
          <a:bodyPr anchor="t"/>
          <a:lstStyle>
            <a:lvl1pPr algn="r">
              <a:defRPr sz="3200">
                <a:solidFill>
                  <a:srgbClr val="B20E10"/>
                </a:solidFill>
              </a:defRPr>
            </a:lvl1pPr>
          </a:lstStyle>
          <a:p>
            <a:r>
              <a:rPr lang="en-US" smtClean="0"/>
              <a:t>Click to edit Master title style</a:t>
            </a:r>
            <a:endParaRPr lang="en-GB" dirty="0"/>
          </a:p>
        </p:txBody>
      </p:sp>
      <p:sp>
        <p:nvSpPr>
          <p:cNvPr id="6148" name="Rectangle 4"/>
          <p:cNvSpPr>
            <a:spLocks noGrp="1" noChangeArrowheads="1"/>
          </p:cNvSpPr>
          <p:nvPr>
            <p:ph type="subTitle" idx="1"/>
          </p:nvPr>
        </p:nvSpPr>
        <p:spPr>
          <a:xfrm>
            <a:off x="1907704" y="2209800"/>
            <a:ext cx="6474296" cy="3962400"/>
          </a:xfrm>
          <a:prstGeom prst="rect">
            <a:avLst/>
          </a:prstGeom>
        </p:spPr>
        <p:txBody>
          <a:bodyPr lIns="91440" tIns="45720" rIns="91440" bIns="45720"/>
          <a:lstStyle>
            <a:lvl1pPr marL="187325" indent="-187325">
              <a:lnSpc>
                <a:spcPct val="110000"/>
              </a:lnSpc>
              <a:buSzPct val="120000"/>
              <a:buFontTx/>
              <a:buChar char="•"/>
              <a:defRPr sz="2400"/>
            </a:lvl1pPr>
          </a:lstStyle>
          <a:p>
            <a:r>
              <a:rPr lang="en-US" smtClean="0"/>
              <a:t>Click to edit Master subtitle style</a:t>
            </a:r>
            <a:endParaRPr lang="en-GB" dirty="0"/>
          </a:p>
        </p:txBody>
      </p:sp>
      <p:sp>
        <p:nvSpPr>
          <p:cNvPr id="8" name="Rectangle 7"/>
          <p:cNvSpPr>
            <a:spLocks noGrp="1" noChangeArrowheads="1"/>
          </p:cNvSpPr>
          <p:nvPr>
            <p:ph type="sldNum" sz="quarter" idx="10"/>
          </p:nvPr>
        </p:nvSpPr>
        <p:spPr/>
        <p:txBody>
          <a:bodyPr/>
          <a:lstStyle>
            <a:lvl1pPr>
              <a:defRPr>
                <a:latin typeface="+mn-lt"/>
                <a:ea typeface="MS PGothic" charset="0"/>
                <a:cs typeface="MS PGothic" charset="0"/>
              </a:defRPr>
            </a:lvl1pPr>
          </a:lstStyle>
          <a:p>
            <a:pPr>
              <a:defRPr/>
            </a:pPr>
            <a:endParaRPr lang="en-GB"/>
          </a:p>
        </p:txBody>
      </p:sp>
      <p:sp>
        <p:nvSpPr>
          <p:cNvPr id="3" name="Text Placeholder 2"/>
          <p:cNvSpPr>
            <a:spLocks noGrp="1"/>
          </p:cNvSpPr>
          <p:nvPr>
            <p:ph type="body" sz="quarter" idx="11" hasCustomPrompt="1"/>
          </p:nvPr>
        </p:nvSpPr>
        <p:spPr>
          <a:xfrm>
            <a:off x="3492574" y="764381"/>
            <a:ext cx="4895850" cy="360363"/>
          </a:xfrm>
        </p:spPr>
        <p:txBody>
          <a:bodyPr/>
          <a:lstStyle>
            <a:lvl1pPr marL="0" indent="0" algn="r">
              <a:spcBef>
                <a:spcPct val="50000"/>
              </a:spcBef>
              <a:buNone/>
              <a:defRPr lang="en-GB" sz="1400" b="1" kern="1200">
                <a:solidFill>
                  <a:srgbClr val="B20E10"/>
                </a:solidFill>
                <a:latin typeface="Arial" charset="0"/>
                <a:ea typeface="+mn-ea"/>
                <a:cs typeface="+mn-cs"/>
              </a:defRPr>
            </a:lvl1pPr>
          </a:lstStyle>
          <a:p>
            <a:pPr algn="r">
              <a:spcBef>
                <a:spcPct val="50000"/>
              </a:spcBef>
              <a:defRPr/>
            </a:pPr>
            <a:r>
              <a:rPr lang="en-GB" sz="1400" b="1" dirty="0" smtClean="0">
                <a:solidFill>
                  <a:srgbClr val="B20E10"/>
                </a:solidFill>
                <a:latin typeface="Arial" charset="0"/>
                <a:ea typeface="+mn-ea"/>
              </a:rPr>
              <a:t>A presentation from Name Surname Title, </a:t>
            </a:r>
            <a:r>
              <a:rPr lang="en-GB" sz="1400" b="1" dirty="0" err="1" smtClean="0">
                <a:solidFill>
                  <a:srgbClr val="B20E10"/>
                </a:solidFill>
                <a:latin typeface="Arial" charset="0"/>
                <a:ea typeface="+mn-ea"/>
              </a:rPr>
              <a:t>CoramBAAF</a:t>
            </a:r>
            <a:r>
              <a:rPr lang="en-GB" sz="1400" b="1" dirty="0" smtClean="0">
                <a:solidFill>
                  <a:srgbClr val="B20E10"/>
                </a:solidFill>
                <a:latin typeface="Arial" charset="0"/>
                <a:ea typeface="+mn-ea"/>
              </a:rPr>
              <a:t> </a:t>
            </a:r>
            <a:endParaRPr lang="en-GB" sz="1400" dirty="0" smtClean="0">
              <a:solidFill>
                <a:srgbClr val="B20E10"/>
              </a:solidFill>
              <a:ea typeface="+mn-ea"/>
            </a:endParaRPr>
          </a:p>
        </p:txBody>
      </p:sp>
    </p:spTree>
    <p:extLst>
      <p:ext uri="{BB962C8B-B14F-4D97-AF65-F5344CB8AC3E}">
        <p14:creationId xmlns:p14="http://schemas.microsoft.com/office/powerpoint/2010/main" val="639830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018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177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972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832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267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52930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39113"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09600" y="1700213"/>
            <a:ext cx="813911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r>
              <a:rPr lang="en-GB" altLang="en-US"/>
              <a:t>© CoramBAAF Adoption &amp; Fostering Academy 2015</a:t>
            </a:r>
          </a:p>
        </p:txBody>
      </p:sp>
      <p:sp>
        <p:nvSpPr>
          <p:cNvPr id="5" name="Rectangle 6"/>
          <p:cNvSpPr>
            <a:spLocks noGrp="1" noChangeArrowheads="1"/>
          </p:cNvSpPr>
          <p:nvPr>
            <p:ph type="sldNum" sz="quarter" idx="11"/>
          </p:nvPr>
        </p:nvSpPr>
        <p:spPr>
          <a:ln/>
        </p:spPr>
        <p:txBody>
          <a:bodyPr/>
          <a:lstStyle>
            <a:lvl1pPr>
              <a:defRPr/>
            </a:lvl1pPr>
          </a:lstStyle>
          <a:p>
            <a:fld id="{C6CD73EA-5080-487A-81A5-DAD25B453B72}" type="slidenum">
              <a:rPr lang="en-GB" altLang="en-US"/>
              <a:pPr/>
              <a:t>‹#›</a:t>
            </a:fld>
            <a:endParaRPr lang="en-GB" altLang="en-US"/>
          </a:p>
        </p:txBody>
      </p:sp>
    </p:spTree>
    <p:extLst>
      <p:ext uri="{BB962C8B-B14F-4D97-AF65-F5344CB8AC3E}">
        <p14:creationId xmlns:p14="http://schemas.microsoft.com/office/powerpoint/2010/main" val="4075781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GB" altLang="en-US"/>
              <a:t>© CoramBAAF Adoption &amp; Fostering Academy 2015</a:t>
            </a:r>
          </a:p>
        </p:txBody>
      </p:sp>
      <p:sp>
        <p:nvSpPr>
          <p:cNvPr id="3" name="Rectangle 6"/>
          <p:cNvSpPr>
            <a:spLocks noGrp="1" noChangeArrowheads="1"/>
          </p:cNvSpPr>
          <p:nvPr>
            <p:ph type="sldNum" sz="quarter" idx="11"/>
          </p:nvPr>
        </p:nvSpPr>
        <p:spPr>
          <a:ln/>
        </p:spPr>
        <p:txBody>
          <a:bodyPr/>
          <a:lstStyle>
            <a:lvl1pPr>
              <a:defRPr/>
            </a:lvl1pPr>
          </a:lstStyle>
          <a:p>
            <a:fld id="{0AE18CAE-E122-4960-88D3-02122FF48AA4}" type="slidenum">
              <a:rPr lang="en-GB" altLang="en-US"/>
              <a:pPr/>
              <a:t>‹#›</a:t>
            </a:fld>
            <a:endParaRPr lang="en-GB" altLang="en-US"/>
          </a:p>
        </p:txBody>
      </p:sp>
    </p:spTree>
    <p:extLst>
      <p:ext uri="{BB962C8B-B14F-4D97-AF65-F5344CB8AC3E}">
        <p14:creationId xmlns:p14="http://schemas.microsoft.com/office/powerpoint/2010/main" val="22348666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98313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18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987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52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157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1609DF-1E5E-426B-9448-399010AD6CB1}" type="datetimeFigureOut">
              <a:rPr lang="en-GB" smtClean="0">
                <a:solidFill>
                  <a:prstClr val="black">
                    <a:tint val="75000"/>
                  </a:prstClr>
                </a:solidFill>
              </a:rPr>
              <a:pPr/>
              <a:t>15/08/2017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ADF402-02FC-4524-BDA8-F27BDF11F4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64586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8139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dirty="0" smtClean="0"/>
              <a:t/>
            </a:r>
            <a:br>
              <a:rPr lang="en-GB" altLang="en-US" dirty="0" smtClean="0"/>
            </a:br>
            <a:r>
              <a:rPr lang="en-GB" altLang="en-US" dirty="0" smtClean="0"/>
              <a:t>Main heading goes here</a:t>
            </a:r>
            <a:br>
              <a:rPr lang="en-GB" altLang="en-US" dirty="0" smtClean="0"/>
            </a:br>
            <a:endParaRPr lang="en-GB" altLang="en-US" dirty="0" smtClean="0"/>
          </a:p>
        </p:txBody>
      </p:sp>
      <p:sp>
        <p:nvSpPr>
          <p:cNvPr id="1027" name="Rectangle 3"/>
          <p:cNvSpPr>
            <a:spLocks noGrp="1" noChangeArrowheads="1"/>
          </p:cNvSpPr>
          <p:nvPr>
            <p:ph type="body" idx="1"/>
          </p:nvPr>
        </p:nvSpPr>
        <p:spPr bwMode="auto">
          <a:xfrm>
            <a:off x="609600" y="1700213"/>
            <a:ext cx="8139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dirty="0" smtClean="0"/>
          </a:p>
        </p:txBody>
      </p:sp>
      <p:sp>
        <p:nvSpPr>
          <p:cNvPr id="1029" name="Rectangle 5"/>
          <p:cNvSpPr>
            <a:spLocks noGrp="1" noChangeArrowheads="1"/>
          </p:cNvSpPr>
          <p:nvPr>
            <p:ph type="ftr" sz="quarter" idx="3"/>
          </p:nvPr>
        </p:nvSpPr>
        <p:spPr bwMode="auto">
          <a:xfrm>
            <a:off x="628650" y="6524625"/>
            <a:ext cx="3079750" cy="333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1200"/>
              </a:lnSpc>
              <a:defRPr sz="700">
                <a:solidFill>
                  <a:srgbClr val="B20E10"/>
                </a:solidFill>
                <a:latin typeface="Arial" pitchFamily="34" charset="0"/>
              </a:defRPr>
            </a:lvl1pPr>
          </a:lstStyle>
          <a:p>
            <a:r>
              <a:rPr lang="en-GB" altLang="en-US" dirty="0"/>
              <a:t>© </a:t>
            </a:r>
            <a:r>
              <a:rPr lang="en-GB" altLang="en-US" dirty="0" err="1"/>
              <a:t>CoramBAAF</a:t>
            </a:r>
            <a:r>
              <a:rPr lang="en-GB" altLang="en-US" dirty="0"/>
              <a:t> Adoption &amp; Fostering Academy 2015</a:t>
            </a:r>
          </a:p>
        </p:txBody>
      </p:sp>
      <p:sp>
        <p:nvSpPr>
          <p:cNvPr id="1030" name="Rectangle 6"/>
          <p:cNvSpPr>
            <a:spLocks noGrp="1" noChangeArrowheads="1"/>
          </p:cNvSpPr>
          <p:nvPr>
            <p:ph type="sldNum" sz="quarter" idx="4"/>
          </p:nvPr>
        </p:nvSpPr>
        <p:spPr bwMode="auto">
          <a:xfrm>
            <a:off x="0" y="6453188"/>
            <a:ext cx="4683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fld id="{A69FCFA2-F5B0-43A3-A2E1-484896F503A1}" type="slidenum">
              <a:rPr lang="en-GB" altLang="en-US"/>
              <a:pPr/>
              <a:t>‹#›</a:t>
            </a:fld>
            <a:endParaRPr lang="en-GB" altLang="en-US"/>
          </a:p>
        </p:txBody>
      </p:sp>
      <p:sp>
        <p:nvSpPr>
          <p:cNvPr id="1031" name="Rectangle 19"/>
          <p:cNvSpPr>
            <a:spLocks noChangeArrowheads="1"/>
          </p:cNvSpPr>
          <p:nvPr userDrawn="1"/>
        </p:nvSpPr>
        <p:spPr bwMode="auto">
          <a:xfrm>
            <a:off x="603250" y="1089025"/>
            <a:ext cx="8001000" cy="36513"/>
          </a:xfrm>
          <a:prstGeom prst="rect">
            <a:avLst/>
          </a:prstGeom>
          <a:solidFill>
            <a:srgbClr val="CA4E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EF7723"/>
              </a:solidFill>
              <a:ea typeface="+mn-ea"/>
            </a:endParaRPr>
          </a:p>
        </p:txBody>
      </p:sp>
      <p:pic>
        <p:nvPicPr>
          <p:cNvPr id="2" name="Picture 2" descr="Coram-BAAF.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59613" y="6332538"/>
            <a:ext cx="1716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6" r:id="rId2"/>
    <p:sldLayoutId id="2147483737" r:id="rId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wipe(up)">
                                      <p:cBhvr>
                                        <p:cTn id="7" dur="75"/>
                                        <p:tgtEl>
                                          <p:spTgt spid="10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1027" grpId="0" build="p" autoUpdateAnimBg="0">
        <p:tmplLst>
          <p:tmpl lvl="1">
            <p:tnLst>
              <p:par>
                <p:cTn presetID="2" presetClass="entr" presetSubtype="8" fill="hold" nodeType="clickEffect" nodePh="1">
                  <p:stCondLst>
                    <p:cond delay="0"/>
                  </p:stCondLst>
                  <p:endCondLst>
                    <p:cond delay="0"/>
                  </p:end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sldNum="0" hdr="0" dt="0"/>
  <p:txStyles>
    <p:titleStyle>
      <a:lvl1pPr algn="ctr" rtl="0" eaLnBrk="1" fontAlgn="base" hangingPunct="1">
        <a:spcBef>
          <a:spcPct val="0"/>
        </a:spcBef>
        <a:spcAft>
          <a:spcPct val="0"/>
        </a:spcAft>
        <a:defRPr sz="3600" b="1">
          <a:solidFill>
            <a:srgbClr val="EF7723"/>
          </a:solidFill>
          <a:latin typeface="+mj-lt"/>
          <a:ea typeface="MS PGothic" pitchFamily="34" charset="-128"/>
          <a:cs typeface="MS PGothic" charset="0"/>
        </a:defRPr>
      </a:lvl1pPr>
      <a:lvl2pPr algn="ctr" rtl="0" eaLnBrk="1" fontAlgn="base" hangingPunct="1">
        <a:spcBef>
          <a:spcPct val="0"/>
        </a:spcBef>
        <a:spcAft>
          <a:spcPct val="0"/>
        </a:spcAft>
        <a:defRPr sz="3600" b="1">
          <a:solidFill>
            <a:srgbClr val="EF7723"/>
          </a:solidFill>
          <a:latin typeface="Arial" charset="0"/>
          <a:ea typeface="MS PGothic" pitchFamily="34" charset="-128"/>
          <a:cs typeface="MS PGothic" charset="0"/>
        </a:defRPr>
      </a:lvl2pPr>
      <a:lvl3pPr algn="ctr" rtl="0" eaLnBrk="1" fontAlgn="base" hangingPunct="1">
        <a:spcBef>
          <a:spcPct val="0"/>
        </a:spcBef>
        <a:spcAft>
          <a:spcPct val="0"/>
        </a:spcAft>
        <a:defRPr sz="3600" b="1">
          <a:solidFill>
            <a:srgbClr val="EF7723"/>
          </a:solidFill>
          <a:latin typeface="Arial" charset="0"/>
          <a:ea typeface="MS PGothic" pitchFamily="34" charset="-128"/>
          <a:cs typeface="MS PGothic" charset="0"/>
        </a:defRPr>
      </a:lvl3pPr>
      <a:lvl4pPr algn="ctr" rtl="0" eaLnBrk="1" fontAlgn="base" hangingPunct="1">
        <a:spcBef>
          <a:spcPct val="0"/>
        </a:spcBef>
        <a:spcAft>
          <a:spcPct val="0"/>
        </a:spcAft>
        <a:defRPr sz="3600" b="1">
          <a:solidFill>
            <a:srgbClr val="EF7723"/>
          </a:solidFill>
          <a:latin typeface="Arial" charset="0"/>
          <a:ea typeface="MS PGothic" pitchFamily="34" charset="-128"/>
          <a:cs typeface="MS PGothic" charset="0"/>
        </a:defRPr>
      </a:lvl4pPr>
      <a:lvl5pPr algn="ctr" rtl="0" eaLnBrk="1" fontAlgn="base" hangingPunct="1">
        <a:spcBef>
          <a:spcPct val="0"/>
        </a:spcBef>
        <a:spcAft>
          <a:spcPct val="0"/>
        </a:spcAft>
        <a:defRPr sz="3600" b="1">
          <a:solidFill>
            <a:srgbClr val="EF7723"/>
          </a:solidFill>
          <a:latin typeface="Arial" charset="0"/>
          <a:ea typeface="MS PGothic" pitchFamily="34" charset="-128"/>
          <a:cs typeface="MS PGothic" charset="0"/>
        </a:defRPr>
      </a:lvl5pPr>
      <a:lvl6pPr marL="457200" algn="ctr" rtl="0" eaLnBrk="1" fontAlgn="base" hangingPunct="1">
        <a:spcBef>
          <a:spcPct val="0"/>
        </a:spcBef>
        <a:spcAft>
          <a:spcPct val="0"/>
        </a:spcAft>
        <a:defRPr sz="3600" b="1">
          <a:solidFill>
            <a:srgbClr val="CA4E00"/>
          </a:solidFill>
          <a:latin typeface="Arial" charset="0"/>
        </a:defRPr>
      </a:lvl6pPr>
      <a:lvl7pPr marL="914400" algn="ctr" rtl="0" eaLnBrk="1" fontAlgn="base" hangingPunct="1">
        <a:spcBef>
          <a:spcPct val="0"/>
        </a:spcBef>
        <a:spcAft>
          <a:spcPct val="0"/>
        </a:spcAft>
        <a:defRPr sz="3600" b="1">
          <a:solidFill>
            <a:srgbClr val="CA4E00"/>
          </a:solidFill>
          <a:latin typeface="Arial" charset="0"/>
        </a:defRPr>
      </a:lvl7pPr>
      <a:lvl8pPr marL="1371600" algn="ctr" rtl="0" eaLnBrk="1" fontAlgn="base" hangingPunct="1">
        <a:spcBef>
          <a:spcPct val="0"/>
        </a:spcBef>
        <a:spcAft>
          <a:spcPct val="0"/>
        </a:spcAft>
        <a:defRPr sz="3600" b="1">
          <a:solidFill>
            <a:srgbClr val="CA4E00"/>
          </a:solidFill>
          <a:latin typeface="Arial" charset="0"/>
        </a:defRPr>
      </a:lvl8pPr>
      <a:lvl9pPr marL="1828800" algn="ctr" rtl="0" eaLnBrk="1" fontAlgn="base" hangingPunct="1">
        <a:spcBef>
          <a:spcPct val="0"/>
        </a:spcBef>
        <a:spcAft>
          <a:spcPct val="0"/>
        </a:spcAft>
        <a:defRPr sz="3600" b="1">
          <a:solidFill>
            <a:srgbClr val="CA4E00"/>
          </a:solidFill>
          <a:latin typeface="Arial" charset="0"/>
        </a:defRPr>
      </a:lvl9pPr>
    </p:titleStyle>
    <p:bodyStyle>
      <a:lvl1pPr marL="342900" indent="-342900" algn="l" rtl="0" eaLnBrk="1" fontAlgn="base" hangingPunct="1">
        <a:spcBef>
          <a:spcPct val="20000"/>
        </a:spcBef>
        <a:spcAft>
          <a:spcPct val="0"/>
        </a:spcAft>
        <a:buClr>
          <a:srgbClr val="B20E10"/>
        </a:buClr>
        <a:buFont typeface="Wingdings" pitchFamily="2" charset="2"/>
        <a:buChar char="l"/>
        <a:defRPr sz="3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cs typeface="MS PGothic" charset="0"/>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5pPr>
      <a:lvl6pPr marL="2438400" indent="-228600" algn="l" rtl="0" eaLnBrk="1" fontAlgn="base" hangingPunct="1">
        <a:spcBef>
          <a:spcPct val="20000"/>
        </a:spcBef>
        <a:spcAft>
          <a:spcPct val="0"/>
        </a:spcAft>
        <a:buChar char="»"/>
        <a:defRPr sz="2000">
          <a:solidFill>
            <a:schemeClr val="tx1"/>
          </a:solidFill>
          <a:latin typeface="+mn-lt"/>
        </a:defRPr>
      </a:lvl6pPr>
      <a:lvl7pPr marL="2895600" indent="-228600" algn="l" rtl="0" eaLnBrk="1" fontAlgn="base" hangingPunct="1">
        <a:spcBef>
          <a:spcPct val="20000"/>
        </a:spcBef>
        <a:spcAft>
          <a:spcPct val="0"/>
        </a:spcAft>
        <a:buChar char="»"/>
        <a:defRPr sz="2000">
          <a:solidFill>
            <a:schemeClr val="tx1"/>
          </a:solidFill>
          <a:latin typeface="+mn-lt"/>
        </a:defRPr>
      </a:lvl7pPr>
      <a:lvl8pPr marL="3352800" indent="-228600" algn="l" rtl="0" eaLnBrk="1" fontAlgn="base" hangingPunct="1">
        <a:spcBef>
          <a:spcPct val="20000"/>
        </a:spcBef>
        <a:spcAft>
          <a:spcPct val="0"/>
        </a:spcAft>
        <a:buChar char="»"/>
        <a:defRPr sz="2000">
          <a:solidFill>
            <a:schemeClr val="tx1"/>
          </a:solidFill>
          <a:latin typeface="+mn-lt"/>
        </a:defRPr>
      </a:lvl8pPr>
      <a:lvl9pPr marL="38100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1609DF-1E5E-426B-9448-399010AD6CB1}" type="datetimeFigureOut">
              <a:rPr lang="en-GB" smtClean="0">
                <a:solidFill>
                  <a:prstClr val="black">
                    <a:tint val="75000"/>
                  </a:prstClr>
                </a:solidFill>
                <a:latin typeface="Calibri"/>
                <a:ea typeface="+mn-ea"/>
              </a:rPr>
              <a:pPr eaLnBrk="1" fontAlgn="auto" hangingPunct="1">
                <a:spcBef>
                  <a:spcPts val="0"/>
                </a:spcBef>
                <a:spcAft>
                  <a:spcPts val="0"/>
                </a:spcAft>
              </a:pPr>
              <a:t>15/08/2017</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FADF402-02FC-4524-BDA8-F27BDF11F4B1}"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362563441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ations.parliament.uk/pa/ld201213/ldselect/ldadopt/94/9402.htm" TargetMode="External"/><Relationship Id="rId2" Type="http://schemas.openxmlformats.org/officeDocument/2006/relationships/hyperlink" Target="https://www.gov.uk/government/uploads/system/uploads/attachment_data/file/180250/action_plan_for_adoption.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bailii.org/ew/cases/EWCA/Civ/2016/793.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16832"/>
            <a:ext cx="6400800" cy="3721968"/>
          </a:xfrm>
        </p:spPr>
        <p:txBody>
          <a:bodyPr>
            <a:normAutofit lnSpcReduction="10000"/>
          </a:bodyPr>
          <a:lstStyle/>
          <a:p>
            <a:r>
              <a:rPr lang="en-GB" dirty="0" smtClean="0">
                <a:solidFill>
                  <a:schemeClr val="accent2">
                    <a:lumMod val="75000"/>
                  </a:schemeClr>
                </a:solidFill>
              </a:rPr>
              <a:t>The Legal Process and Achieving Early Permanence for Children seminar</a:t>
            </a:r>
          </a:p>
          <a:p>
            <a:endParaRPr lang="en-GB" b="1" dirty="0" smtClean="0"/>
          </a:p>
          <a:p>
            <a:r>
              <a:rPr lang="en-GB" b="1" dirty="0" smtClean="0"/>
              <a:t>Chaired </a:t>
            </a:r>
            <a:r>
              <a:rPr lang="en-GB" b="1" dirty="0"/>
              <a:t>by HHJ Tolson</a:t>
            </a:r>
          </a:p>
          <a:p>
            <a:r>
              <a:rPr lang="en-GB" b="1" dirty="0" smtClean="0"/>
              <a:t>At the London Courts</a:t>
            </a:r>
            <a:endParaRPr lang="en-GB" b="1" dirty="0" smtClean="0">
              <a:solidFill>
                <a:schemeClr val="accent2">
                  <a:lumMod val="75000"/>
                </a:schemeClr>
              </a:solidFill>
            </a:endParaRPr>
          </a:p>
          <a:p>
            <a:endParaRPr lang="en-GB" dirty="0" smtClean="0">
              <a:solidFill>
                <a:schemeClr val="accent2">
                  <a:lumMod val="75000"/>
                </a:schemeClr>
              </a:solidFill>
            </a:endParaRPr>
          </a:p>
          <a:p>
            <a:r>
              <a:rPr lang="en-GB" dirty="0" smtClean="0">
                <a:solidFill>
                  <a:schemeClr val="accent2">
                    <a:lumMod val="75000"/>
                  </a:schemeClr>
                </a:solidFill>
              </a:rPr>
              <a:t>on 16</a:t>
            </a:r>
            <a:r>
              <a:rPr lang="en-GB" baseline="30000" dirty="0" smtClean="0">
                <a:solidFill>
                  <a:schemeClr val="accent2">
                    <a:lumMod val="75000"/>
                  </a:schemeClr>
                </a:solidFill>
              </a:rPr>
              <a:t>th</a:t>
            </a:r>
            <a:r>
              <a:rPr lang="en-GB" dirty="0" smtClean="0">
                <a:solidFill>
                  <a:schemeClr val="accent2">
                    <a:lumMod val="75000"/>
                  </a:schemeClr>
                </a:solidFill>
              </a:rPr>
              <a:t> March 2017 </a:t>
            </a:r>
            <a:endParaRPr lang="en-GB" dirty="0">
              <a:solidFill>
                <a:schemeClr val="accent2">
                  <a:lumMod val="75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l="3249" t="31563" r="8740" b="24725"/>
          <a:stretch>
            <a:fillRect/>
          </a:stretch>
        </p:blipFill>
        <p:spPr bwMode="auto">
          <a:xfrm>
            <a:off x="5724128" y="332656"/>
            <a:ext cx="2664297" cy="793680"/>
          </a:xfrm>
          <a:prstGeom prst="rect">
            <a:avLst/>
          </a:prstGeom>
          <a:noFill/>
        </p:spPr>
      </p:pic>
      <p:pic>
        <p:nvPicPr>
          <p:cNvPr id="5" name="Picture 4" descr="Coram header col"/>
          <p:cNvPicPr/>
          <p:nvPr/>
        </p:nvPicPr>
        <p:blipFill>
          <a:blip r:embed="rId3"/>
          <a:srcRect/>
          <a:stretch>
            <a:fillRect/>
          </a:stretch>
        </p:blipFill>
        <p:spPr bwMode="auto">
          <a:xfrm>
            <a:off x="588331" y="428146"/>
            <a:ext cx="3983669" cy="553028"/>
          </a:xfrm>
          <a:prstGeom prst="rect">
            <a:avLst/>
          </a:prstGeom>
          <a:noFill/>
          <a:ln w="9525">
            <a:noFill/>
            <a:miter lim="800000"/>
            <a:headEnd/>
            <a:tailEnd/>
          </a:ln>
        </p:spPr>
      </p:pic>
    </p:spTree>
    <p:extLst>
      <p:ext uri="{BB962C8B-B14F-4D97-AF65-F5344CB8AC3E}">
        <p14:creationId xmlns:p14="http://schemas.microsoft.com/office/powerpoint/2010/main" val="2511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kern="1200" dirty="0"/>
              <a:t>The average time between placement order and match</a:t>
            </a:r>
            <a:endParaRPr lang="en-US" sz="2400" dirty="0"/>
          </a:p>
        </p:txBody>
      </p:sp>
      <p:sp>
        <p:nvSpPr>
          <p:cNvPr id="3" name="Content Placeholder 2"/>
          <p:cNvSpPr>
            <a:spLocks noGrp="1"/>
          </p:cNvSpPr>
          <p:nvPr>
            <p:ph idx="1"/>
          </p:nvPr>
        </p:nvSpPr>
        <p:spPr/>
        <p:txBody>
          <a:bodyPr/>
          <a:lstStyle/>
          <a:p>
            <a:pPr lvl="0"/>
            <a:r>
              <a:rPr lang="en-GB" kern="1200" dirty="0" smtClean="0"/>
              <a:t>for </a:t>
            </a:r>
            <a:r>
              <a:rPr lang="en-GB" kern="1200" dirty="0"/>
              <a:t>children </a:t>
            </a:r>
            <a:r>
              <a:rPr lang="en-GB" kern="1200" dirty="0" smtClean="0"/>
              <a:t>adopted</a:t>
            </a:r>
            <a:r>
              <a:rPr lang="en-GB" kern="1200" dirty="0"/>
              <a:t>, remained the same between 2014-15 and 2015-16, at </a:t>
            </a:r>
            <a:r>
              <a:rPr lang="en-GB" b="1" kern="1200" dirty="0">
                <a:solidFill>
                  <a:srgbClr val="FF0000"/>
                </a:solidFill>
              </a:rPr>
              <a:t>8 months. </a:t>
            </a:r>
            <a:endParaRPr lang="en-US" b="1" dirty="0">
              <a:solidFill>
                <a:srgbClr val="FF0000"/>
              </a:solidFill>
            </a:endParaRPr>
          </a:p>
        </p:txBody>
      </p:sp>
    </p:spTree>
    <p:extLst>
      <p:ext uri="{BB962C8B-B14F-4D97-AF65-F5344CB8AC3E}">
        <p14:creationId xmlns:p14="http://schemas.microsoft.com/office/powerpoint/2010/main" val="80925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Adoption and Children Act 2002</a:t>
            </a:r>
            <a:endParaRPr lang="en-GB" dirty="0"/>
          </a:p>
        </p:txBody>
      </p:sp>
      <p:sp>
        <p:nvSpPr>
          <p:cNvPr id="3" name="Content Placeholder 2"/>
          <p:cNvSpPr>
            <a:spLocks noGrp="1"/>
          </p:cNvSpPr>
          <p:nvPr>
            <p:ph idx="1"/>
          </p:nvPr>
        </p:nvSpPr>
        <p:spPr/>
        <p:txBody>
          <a:bodyPr/>
          <a:lstStyle/>
          <a:p>
            <a:r>
              <a:rPr lang="en-GB" dirty="0" smtClean="0"/>
              <a:t>General principle that the Placement </a:t>
            </a:r>
            <a:r>
              <a:rPr lang="en-GB" dirty="0"/>
              <a:t>O</a:t>
            </a:r>
            <a:r>
              <a:rPr lang="en-GB" dirty="0" smtClean="0"/>
              <a:t>rder alone gives the local authority authorisation to place for adoption.</a:t>
            </a:r>
          </a:p>
          <a:p>
            <a:r>
              <a:rPr lang="en-GB" dirty="0" smtClean="0"/>
              <a:t>Local authorities should not predict the outcome of the PO application hearings by taking action to secure a placement.</a:t>
            </a:r>
            <a:endParaRPr lang="en-GB" dirty="0"/>
          </a:p>
        </p:txBody>
      </p:sp>
    </p:spTree>
    <p:extLst>
      <p:ext uri="{BB962C8B-B14F-4D97-AF65-F5344CB8AC3E}">
        <p14:creationId xmlns:p14="http://schemas.microsoft.com/office/powerpoint/2010/main" val="3707320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Fostering for Adoption</a:t>
            </a:r>
            <a:endParaRPr lang="en-GB" dirty="0"/>
          </a:p>
        </p:txBody>
      </p:sp>
      <p:sp>
        <p:nvSpPr>
          <p:cNvPr id="3" name="Content Placeholder 2"/>
          <p:cNvSpPr>
            <a:spLocks noGrp="1"/>
          </p:cNvSpPr>
          <p:nvPr>
            <p:ph idx="1"/>
          </p:nvPr>
        </p:nvSpPr>
        <p:spPr/>
        <p:txBody>
          <a:bodyPr>
            <a:normAutofit fontScale="92500"/>
          </a:bodyPr>
          <a:lstStyle/>
          <a:p>
            <a:r>
              <a:rPr lang="en-GB" dirty="0" smtClean="0"/>
              <a:t>Following the Treasury Review of adoption, BAAF submitted a paper to address delay as identified in the ‘Pathway for the Child’ strand.</a:t>
            </a:r>
          </a:p>
          <a:p>
            <a:endParaRPr lang="en-GB" dirty="0"/>
          </a:p>
          <a:p>
            <a:r>
              <a:rPr lang="en-GB" dirty="0" smtClean="0"/>
              <a:t>This was based on proposals to explore and expand the principles of concurrent planning where there is no active Plan A – rehabilitation</a:t>
            </a:r>
          </a:p>
        </p:txBody>
      </p:sp>
    </p:spTree>
    <p:extLst>
      <p:ext uri="{BB962C8B-B14F-4D97-AF65-F5344CB8AC3E}">
        <p14:creationId xmlns:p14="http://schemas.microsoft.com/office/powerpoint/2010/main" val="171114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8072845" cy="4770537"/>
          </a:xfrm>
          <a:prstGeom prst="rect">
            <a:avLst/>
          </a:prstGeom>
          <a:solidFill>
            <a:schemeClr val="accent1">
              <a:lumMod val="20000"/>
              <a:lumOff val="80000"/>
            </a:schemeClr>
          </a:solidFill>
          <a:ln>
            <a:solidFill>
              <a:schemeClr val="tx2">
                <a:lumMod val="60000"/>
                <a:lumOff val="40000"/>
              </a:schemeClr>
            </a:solidFill>
          </a:ln>
        </p:spPr>
        <p:txBody>
          <a:bodyPr wrap="square">
            <a:spAutoFit/>
          </a:bodyPr>
          <a:lstStyle/>
          <a:p>
            <a:r>
              <a:rPr lang="en-GB" sz="2800" dirty="0"/>
              <a:t>"These new plans will see babies placed with approved adopters who will foster first, and help provide a stable home at a much earlier stage in a child's life. This way, we're trying our very best to avoid the disruption that can be so damaging to a child's development and so detrimental to their future wellbeing. I'm determined that we act now to give these children the very best start in life. These babies deserve what every child deserves: a permanent, secure and happy home environment to grow up in</a:t>
            </a:r>
            <a:r>
              <a:rPr lang="en-GB" sz="2800" dirty="0" smtClean="0"/>
              <a:t>.”</a:t>
            </a:r>
          </a:p>
          <a:p>
            <a:r>
              <a:rPr lang="en-GB" dirty="0" smtClean="0"/>
              <a:t>Prime Minister July 2012</a:t>
            </a:r>
            <a:endParaRPr lang="en-GB" dirty="0"/>
          </a:p>
        </p:txBody>
      </p:sp>
    </p:spTree>
    <p:extLst>
      <p:ext uri="{BB962C8B-B14F-4D97-AF65-F5344CB8AC3E}">
        <p14:creationId xmlns:p14="http://schemas.microsoft.com/office/powerpoint/2010/main" val="2819000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and Families Act 2014</a:t>
            </a:r>
            <a:endParaRPr lang="en-GB" dirty="0"/>
          </a:p>
        </p:txBody>
      </p:sp>
      <p:sp>
        <p:nvSpPr>
          <p:cNvPr id="3" name="Content Placeholder 2"/>
          <p:cNvSpPr>
            <a:spLocks noGrp="1"/>
          </p:cNvSpPr>
          <p:nvPr>
            <p:ph idx="1"/>
          </p:nvPr>
        </p:nvSpPr>
        <p:spPr/>
        <p:txBody>
          <a:bodyPr/>
          <a:lstStyle/>
          <a:p>
            <a:pPr marL="0" indent="0">
              <a:buNone/>
            </a:pPr>
            <a:r>
              <a:rPr lang="en-US" b="1" dirty="0" smtClean="0"/>
              <a:t>Section 2</a:t>
            </a:r>
          </a:p>
          <a:p>
            <a:pPr marL="0" indent="0">
              <a:buNone/>
            </a:pPr>
            <a:r>
              <a:rPr lang="en-US" b="1" dirty="0" smtClean="0"/>
              <a:t>Placement </a:t>
            </a:r>
            <a:r>
              <a:rPr lang="en-US" b="1" dirty="0"/>
              <a:t>of looked after children with prospective adopters</a:t>
            </a:r>
          </a:p>
          <a:p>
            <a:pPr marL="0" indent="0">
              <a:buNone/>
            </a:pPr>
            <a:r>
              <a:rPr lang="en-US" dirty="0"/>
              <a:t>(1)Section 22C of the Children Act 1989 is amended as </a:t>
            </a:r>
            <a:r>
              <a:rPr lang="en-US" dirty="0" smtClean="0"/>
              <a:t>follows in legal presentation.</a:t>
            </a:r>
            <a:endParaRPr lang="en-US" dirty="0"/>
          </a:p>
        </p:txBody>
      </p:sp>
    </p:spTree>
    <p:extLst>
      <p:ext uri="{BB962C8B-B14F-4D97-AF65-F5344CB8AC3E}">
        <p14:creationId xmlns:p14="http://schemas.microsoft.com/office/powerpoint/2010/main" val="99466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lstStyle/>
          <a:p>
            <a:r>
              <a:rPr lang="en-GB" dirty="0" smtClean="0"/>
              <a:t>Scope and Demand</a:t>
            </a:r>
          </a:p>
          <a:p>
            <a:r>
              <a:rPr lang="en-GB" dirty="0" smtClean="0"/>
              <a:t>Systemic, Procedural, Practice</a:t>
            </a:r>
          </a:p>
          <a:p>
            <a:r>
              <a:rPr lang="en-GB" dirty="0"/>
              <a:t>T</a:t>
            </a:r>
            <a:r>
              <a:rPr lang="en-GB" dirty="0" smtClean="0"/>
              <a:t>raining</a:t>
            </a:r>
          </a:p>
          <a:p>
            <a:r>
              <a:rPr lang="en-GB" dirty="0"/>
              <a:t>R</a:t>
            </a:r>
            <a:r>
              <a:rPr lang="en-GB" dirty="0" smtClean="0"/>
              <a:t>esources</a:t>
            </a:r>
            <a:endParaRPr lang="en-GB" dirty="0"/>
          </a:p>
        </p:txBody>
      </p:sp>
    </p:spTree>
    <p:extLst>
      <p:ext uri="{BB962C8B-B14F-4D97-AF65-F5344CB8AC3E}">
        <p14:creationId xmlns:p14="http://schemas.microsoft.com/office/powerpoint/2010/main" val="1164897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8256"/>
            <a:ext cx="8139113" cy="1143000"/>
          </a:xfrm>
        </p:spPr>
        <p:txBody>
          <a:bodyPr>
            <a:normAutofit/>
          </a:bodyPr>
          <a:lstStyle/>
          <a:p>
            <a:r>
              <a:rPr lang="en-US" sz="2800" b="1" i="1" dirty="0"/>
              <a:t>Informing, consulting and agreeing local </a:t>
            </a:r>
            <a:r>
              <a:rPr lang="en-US" sz="2800" b="1" i="1" dirty="0" smtClean="0"/>
              <a:t>protocols</a:t>
            </a:r>
            <a:endParaRPr lang="en-GB" sz="2800" dirty="0"/>
          </a:p>
        </p:txBody>
      </p:sp>
      <p:sp>
        <p:nvSpPr>
          <p:cNvPr id="6" name="Content Placeholder 5"/>
          <p:cNvSpPr>
            <a:spLocks noGrp="1"/>
          </p:cNvSpPr>
          <p:nvPr>
            <p:ph idx="1"/>
          </p:nvPr>
        </p:nvSpPr>
        <p:spPr/>
        <p:txBody>
          <a:bodyPr>
            <a:normAutofit fontScale="92500" lnSpcReduction="10000"/>
          </a:bodyPr>
          <a:lstStyle/>
          <a:p>
            <a:r>
              <a:rPr lang="en-GB" dirty="0" smtClean="0"/>
              <a:t>Clarity, transparency, openness</a:t>
            </a:r>
          </a:p>
          <a:p>
            <a:r>
              <a:rPr lang="en-GB" dirty="0" smtClean="0"/>
              <a:t>Children’s social work teams</a:t>
            </a:r>
          </a:p>
          <a:p>
            <a:r>
              <a:rPr lang="en-GB" dirty="0" smtClean="0"/>
              <a:t>Family placement teams</a:t>
            </a:r>
          </a:p>
          <a:p>
            <a:r>
              <a:rPr lang="en-GB" dirty="0" smtClean="0"/>
              <a:t>IRO Service</a:t>
            </a:r>
          </a:p>
          <a:p>
            <a:r>
              <a:rPr lang="en-GB" dirty="0" smtClean="0"/>
              <a:t>CAFCASS</a:t>
            </a:r>
          </a:p>
          <a:p>
            <a:r>
              <a:rPr lang="en-GB" dirty="0" smtClean="0"/>
              <a:t>Family Justice Boards</a:t>
            </a:r>
          </a:p>
          <a:p>
            <a:r>
              <a:rPr lang="en-GB" dirty="0" smtClean="0"/>
              <a:t>Health professionals</a:t>
            </a:r>
          </a:p>
          <a:p>
            <a:r>
              <a:rPr lang="en-GB" dirty="0" smtClean="0"/>
              <a:t>Panels – Adoption and Permanence</a:t>
            </a:r>
            <a:endParaRPr lang="en-GB" dirty="0"/>
          </a:p>
        </p:txBody>
      </p:sp>
    </p:spTree>
    <p:extLst>
      <p:ext uri="{BB962C8B-B14F-4D97-AF65-F5344CB8AC3E}">
        <p14:creationId xmlns:p14="http://schemas.microsoft.com/office/powerpoint/2010/main" val="395487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Children</a:t>
            </a:r>
            <a:endParaRPr lang="en-GB" dirty="0"/>
          </a:p>
        </p:txBody>
      </p:sp>
      <p:sp>
        <p:nvSpPr>
          <p:cNvPr id="3" name="Content Placeholder 2"/>
          <p:cNvSpPr>
            <a:spLocks noGrp="1"/>
          </p:cNvSpPr>
          <p:nvPr>
            <p:ph idx="1"/>
          </p:nvPr>
        </p:nvSpPr>
        <p:spPr/>
        <p:txBody>
          <a:bodyPr>
            <a:normAutofit/>
          </a:bodyPr>
          <a:lstStyle/>
          <a:p>
            <a:r>
              <a:rPr lang="en-GB" sz="3600" dirty="0" smtClean="0"/>
              <a:t>Early Identification </a:t>
            </a:r>
          </a:p>
          <a:p>
            <a:r>
              <a:rPr lang="en-GB" sz="3600" dirty="0" smtClean="0"/>
              <a:t>Pre birth Assessments</a:t>
            </a:r>
          </a:p>
          <a:p>
            <a:r>
              <a:rPr lang="en-GB" sz="3600" dirty="0" smtClean="0"/>
              <a:t>History, circumstances, risks and potential of reunification </a:t>
            </a:r>
            <a:endParaRPr lang="en-GB" sz="3600" dirty="0"/>
          </a:p>
        </p:txBody>
      </p:sp>
    </p:spTree>
    <p:extLst>
      <p:ext uri="{BB962C8B-B14F-4D97-AF65-F5344CB8AC3E}">
        <p14:creationId xmlns:p14="http://schemas.microsoft.com/office/powerpoint/2010/main" val="2342531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Recruiting Carers</a:t>
            </a:r>
            <a:endParaRPr lang="en-GB" dirty="0"/>
          </a:p>
        </p:txBody>
      </p:sp>
      <p:sp>
        <p:nvSpPr>
          <p:cNvPr id="3" name="Content Placeholder 2"/>
          <p:cNvSpPr>
            <a:spLocks noGrp="1"/>
          </p:cNvSpPr>
          <p:nvPr>
            <p:ph idx="1"/>
          </p:nvPr>
        </p:nvSpPr>
        <p:spPr/>
        <p:txBody>
          <a:bodyPr/>
          <a:lstStyle/>
          <a:p>
            <a:r>
              <a:rPr lang="en-GB" dirty="0" smtClean="0"/>
              <a:t>Characteristics of foster to adopt carers</a:t>
            </a:r>
          </a:p>
          <a:p>
            <a:pPr lvl="1"/>
            <a:r>
              <a:rPr lang="en-GB" dirty="0" smtClean="0"/>
              <a:t>Manage the dual role as foster carers and then adopters</a:t>
            </a:r>
          </a:p>
          <a:p>
            <a:pPr lvl="1"/>
            <a:r>
              <a:rPr lang="en-GB" dirty="0" smtClean="0"/>
              <a:t>Managing any contact arrangements</a:t>
            </a:r>
          </a:p>
          <a:p>
            <a:pPr lvl="1"/>
            <a:r>
              <a:rPr lang="en-GB" dirty="0" smtClean="0"/>
              <a:t>Managing the anxiety and uncertainty during care and placement order proceedings</a:t>
            </a:r>
          </a:p>
          <a:p>
            <a:pPr lvl="1"/>
            <a:r>
              <a:rPr lang="en-GB" dirty="0" smtClean="0"/>
              <a:t>Having support/resources to manage the fostering period  - adoption pay and/or leave</a:t>
            </a:r>
          </a:p>
          <a:p>
            <a:pPr lvl="1"/>
            <a:r>
              <a:rPr lang="en-GB" dirty="0" smtClean="0"/>
              <a:t>Specific preparation, assessment, support</a:t>
            </a:r>
            <a:endParaRPr lang="en-GB" dirty="0"/>
          </a:p>
        </p:txBody>
      </p:sp>
    </p:spTree>
    <p:extLst>
      <p:ext uri="{BB962C8B-B14F-4D97-AF65-F5344CB8AC3E}">
        <p14:creationId xmlns:p14="http://schemas.microsoft.com/office/powerpoint/2010/main" val="2688416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Child</a:t>
            </a:r>
            <a:endParaRPr lang="en-GB" dirty="0"/>
          </a:p>
        </p:txBody>
      </p:sp>
      <p:sp>
        <p:nvSpPr>
          <p:cNvPr id="3" name="Content Placeholder 2"/>
          <p:cNvSpPr>
            <a:spLocks noGrp="1"/>
          </p:cNvSpPr>
          <p:nvPr>
            <p:ph idx="1"/>
          </p:nvPr>
        </p:nvSpPr>
        <p:spPr/>
        <p:txBody>
          <a:bodyPr>
            <a:normAutofit/>
          </a:bodyPr>
          <a:lstStyle/>
          <a:p>
            <a:r>
              <a:rPr lang="en-GB" sz="3600" dirty="0" smtClean="0"/>
              <a:t>Limited Information about the child</a:t>
            </a:r>
          </a:p>
          <a:p>
            <a:r>
              <a:rPr lang="en-GB" sz="3600" dirty="0" smtClean="0"/>
              <a:t>Developmental uncertainty</a:t>
            </a:r>
          </a:p>
          <a:p>
            <a:r>
              <a:rPr lang="en-GB" sz="3600" dirty="0" smtClean="0"/>
              <a:t>Special care needs </a:t>
            </a:r>
          </a:p>
          <a:p>
            <a:r>
              <a:rPr lang="en-GB" sz="3600" dirty="0" smtClean="0"/>
              <a:t>Matching</a:t>
            </a:r>
            <a:endParaRPr lang="en-GB" sz="3600" dirty="0"/>
          </a:p>
        </p:txBody>
      </p:sp>
    </p:spTree>
    <p:extLst>
      <p:ext uri="{BB962C8B-B14F-4D97-AF65-F5344CB8AC3E}">
        <p14:creationId xmlns:p14="http://schemas.microsoft.com/office/powerpoint/2010/main" val="382668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GB" altLang="en-US" dirty="0" smtClean="0"/>
              <a:t>Fostering for  Adoption</a:t>
            </a:r>
            <a:br>
              <a:rPr lang="en-GB" altLang="en-US" dirty="0" smtClean="0"/>
            </a:br>
            <a:endParaRPr lang="en-US" altLang="en-US" dirty="0" smtClean="0"/>
          </a:p>
        </p:txBody>
      </p:sp>
      <p:sp>
        <p:nvSpPr>
          <p:cNvPr id="4" name="Subtitle 3"/>
          <p:cNvSpPr>
            <a:spLocks noGrp="1"/>
          </p:cNvSpPr>
          <p:nvPr>
            <p:ph type="subTitle" idx="1"/>
          </p:nvPr>
        </p:nvSpPr>
        <p:spPr/>
        <p:txBody>
          <a:bodyPr/>
          <a:lstStyle/>
          <a:p>
            <a:r>
              <a:rPr lang="en-GB" dirty="0" smtClean="0"/>
              <a:t>A Child Centred Development?</a:t>
            </a:r>
            <a:endParaRPr lang="en-GB" dirty="0"/>
          </a:p>
        </p:txBody>
      </p:sp>
      <p:sp>
        <p:nvSpPr>
          <p:cNvPr id="5" name="Text Placeholder 4"/>
          <p:cNvSpPr>
            <a:spLocks noGrp="1"/>
          </p:cNvSpPr>
          <p:nvPr>
            <p:ph type="body" sz="quarter" idx="11"/>
          </p:nvPr>
        </p:nvSpPr>
        <p:spPr/>
        <p:txBody>
          <a:bodyPr/>
          <a:lstStyle/>
          <a:p>
            <a:r>
              <a:rPr lang="en-GB" dirty="0" smtClean="0"/>
              <a:t>John Simmonds, </a:t>
            </a:r>
          </a:p>
          <a:p>
            <a:r>
              <a:rPr lang="en-GB" dirty="0" smtClean="0"/>
              <a:t>Director of Policy, Research and Development</a:t>
            </a:r>
            <a:endParaRPr lang="en-GB" dirty="0"/>
          </a:p>
        </p:txBody>
      </p:sp>
    </p:spTree>
    <p:extLst>
      <p:ext uri="{BB962C8B-B14F-4D97-AF65-F5344CB8AC3E}">
        <p14:creationId xmlns:p14="http://schemas.microsoft.com/office/powerpoint/2010/main" val="2398127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Birth Parents</a:t>
            </a:r>
            <a:endParaRPr lang="en-GB" dirty="0"/>
          </a:p>
        </p:txBody>
      </p:sp>
      <p:sp>
        <p:nvSpPr>
          <p:cNvPr id="3" name="Content Placeholder 2"/>
          <p:cNvSpPr>
            <a:spLocks noGrp="1"/>
          </p:cNvSpPr>
          <p:nvPr>
            <p:ph idx="1"/>
          </p:nvPr>
        </p:nvSpPr>
        <p:spPr/>
        <p:txBody>
          <a:bodyPr>
            <a:normAutofit/>
          </a:bodyPr>
          <a:lstStyle/>
          <a:p>
            <a:r>
              <a:rPr lang="en-GB" sz="3600" dirty="0" smtClean="0"/>
              <a:t>Complex demands on them</a:t>
            </a:r>
          </a:p>
          <a:p>
            <a:r>
              <a:rPr lang="en-GB" sz="3600" dirty="0" smtClean="0"/>
              <a:t>Do they understand the plan</a:t>
            </a:r>
          </a:p>
          <a:p>
            <a:r>
              <a:rPr lang="en-GB" sz="3600" dirty="0" smtClean="0"/>
              <a:t>How to support them especially if adoption bec</a:t>
            </a:r>
            <a:r>
              <a:rPr lang="en-GB" sz="3600" dirty="0"/>
              <a:t>omes the plan </a:t>
            </a:r>
            <a:r>
              <a:rPr lang="en-GB" sz="3600" dirty="0" smtClean="0"/>
              <a:t>– do they feel betrayed</a:t>
            </a:r>
            <a:endParaRPr lang="en-GB" sz="3600" dirty="0"/>
          </a:p>
        </p:txBody>
      </p:sp>
    </p:spTree>
    <p:extLst>
      <p:ext uri="{BB962C8B-B14F-4D97-AF65-F5344CB8AC3E}">
        <p14:creationId xmlns:p14="http://schemas.microsoft.com/office/powerpoint/2010/main" val="94242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workers</a:t>
            </a:r>
            <a:endParaRPr lang="en-GB" dirty="0"/>
          </a:p>
        </p:txBody>
      </p:sp>
      <p:sp>
        <p:nvSpPr>
          <p:cNvPr id="3" name="Content Placeholder 2"/>
          <p:cNvSpPr>
            <a:spLocks noGrp="1"/>
          </p:cNvSpPr>
          <p:nvPr>
            <p:ph idx="1"/>
          </p:nvPr>
        </p:nvSpPr>
        <p:spPr/>
        <p:txBody>
          <a:bodyPr>
            <a:normAutofit/>
          </a:bodyPr>
          <a:lstStyle/>
          <a:p>
            <a:r>
              <a:rPr lang="en-GB" sz="3600" dirty="0" smtClean="0"/>
              <a:t>Skills and knowledge to engage with foster to adopt carers, the birth parents and child</a:t>
            </a:r>
          </a:p>
          <a:p>
            <a:r>
              <a:rPr lang="en-GB" sz="3600" dirty="0" smtClean="0"/>
              <a:t>Manage the development of the plan over time </a:t>
            </a:r>
          </a:p>
          <a:p>
            <a:r>
              <a:rPr lang="en-GB" sz="3600" dirty="0" smtClean="0"/>
              <a:t>Engage with the courts, lawyers, health, CAFCASS, IRO’s, Panels </a:t>
            </a:r>
            <a:endParaRPr lang="en-GB" sz="3600" dirty="0"/>
          </a:p>
        </p:txBody>
      </p:sp>
    </p:spTree>
    <p:extLst>
      <p:ext uri="{BB962C8B-B14F-4D97-AF65-F5344CB8AC3E}">
        <p14:creationId xmlns:p14="http://schemas.microsoft.com/office/powerpoint/2010/main" val="3749824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Seizing Opportunity</a:t>
            </a:r>
            <a:endParaRPr lang="en-GB" dirty="0"/>
          </a:p>
        </p:txBody>
      </p:sp>
      <p:sp>
        <p:nvSpPr>
          <p:cNvPr id="3" name="Content Placeholder 2"/>
          <p:cNvSpPr>
            <a:spLocks noGrp="1"/>
          </p:cNvSpPr>
          <p:nvPr>
            <p:ph idx="1"/>
          </p:nvPr>
        </p:nvSpPr>
        <p:spPr/>
        <p:txBody>
          <a:bodyPr>
            <a:normAutofit/>
          </a:bodyPr>
          <a:lstStyle/>
          <a:p>
            <a:r>
              <a:rPr lang="en-GB" sz="3600" dirty="0" smtClean="0"/>
              <a:t>Fostering for Adoption is complex to implement and deliver</a:t>
            </a:r>
          </a:p>
          <a:p>
            <a:r>
              <a:rPr lang="en-GB" sz="3600" dirty="0" smtClean="0"/>
              <a:t>But it is an opportunity that is on the side of the child and in that sense an opportunity that we cannot afford to miss.</a:t>
            </a:r>
            <a:endParaRPr lang="en-GB" sz="3600" dirty="0"/>
          </a:p>
        </p:txBody>
      </p:sp>
    </p:spTree>
    <p:extLst>
      <p:ext uri="{BB962C8B-B14F-4D97-AF65-F5344CB8AC3E}">
        <p14:creationId xmlns:p14="http://schemas.microsoft.com/office/powerpoint/2010/main" val="2971065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lIns="91440" tIns="45720" rIns="91440" bIns="45720"/>
          <a:lstStyle/>
          <a:p>
            <a:pPr eaLnBrk="1" hangingPunct="1"/>
            <a:r>
              <a:rPr lang="en-GB" altLang="en-US" dirty="0" smtClean="0"/>
              <a:t/>
            </a:r>
            <a:br>
              <a:rPr lang="en-GB" altLang="en-US" dirty="0" smtClean="0"/>
            </a:br>
            <a:endParaRPr lang="en-US" altLang="en-US" dirty="0" smtClean="0"/>
          </a:p>
        </p:txBody>
      </p:sp>
      <p:sp>
        <p:nvSpPr>
          <p:cNvPr id="4" name="Subtitle 3"/>
          <p:cNvSpPr>
            <a:spLocks noGrp="1"/>
          </p:cNvSpPr>
          <p:nvPr>
            <p:ph type="subTitle" idx="1"/>
          </p:nvPr>
        </p:nvSpPr>
        <p:spPr>
          <a:xfrm>
            <a:off x="1907704" y="2636912"/>
            <a:ext cx="6474296" cy="3535288"/>
          </a:xfrm>
        </p:spPr>
        <p:txBody>
          <a:bodyPr/>
          <a:lstStyle/>
          <a:p>
            <a:pPr marL="0" indent="0" algn="ctr">
              <a:buNone/>
            </a:pPr>
            <a:r>
              <a:rPr lang="en-GB" sz="4000" dirty="0" smtClean="0"/>
              <a:t>Early Permanence Placement</a:t>
            </a:r>
          </a:p>
          <a:p>
            <a:pPr marL="0" indent="0" algn="ctr">
              <a:buNone/>
            </a:pPr>
            <a:r>
              <a:rPr lang="en-GB" sz="2000" dirty="0" smtClean="0"/>
              <a:t>London Courts 16 March 2017</a:t>
            </a:r>
            <a:endParaRPr lang="en-GB" sz="2000" dirty="0"/>
          </a:p>
        </p:txBody>
      </p:sp>
      <p:sp>
        <p:nvSpPr>
          <p:cNvPr id="5" name="Text Placeholder 4"/>
          <p:cNvSpPr>
            <a:spLocks noGrp="1"/>
          </p:cNvSpPr>
          <p:nvPr>
            <p:ph type="body" sz="quarter" idx="11"/>
          </p:nvPr>
        </p:nvSpPr>
        <p:spPr>
          <a:xfrm>
            <a:off x="3635896" y="764381"/>
            <a:ext cx="4752528" cy="648395"/>
          </a:xfrm>
        </p:spPr>
        <p:txBody>
          <a:bodyPr/>
          <a:lstStyle/>
          <a:p>
            <a:r>
              <a:rPr lang="en-GB" sz="1600" dirty="0" smtClean="0"/>
              <a:t>A presentation from Alexandra Conroy Harris, </a:t>
            </a:r>
          </a:p>
          <a:p>
            <a:r>
              <a:rPr lang="en-GB" sz="1600" dirty="0" smtClean="0"/>
              <a:t>Legal Consultant, CoramBAAF </a:t>
            </a:r>
            <a:endParaRPr lang="en-GB" sz="1600" dirty="0"/>
          </a:p>
        </p:txBody>
      </p:sp>
    </p:spTree>
    <p:extLst>
      <p:ext uri="{BB962C8B-B14F-4D97-AF65-F5344CB8AC3E}">
        <p14:creationId xmlns:p14="http://schemas.microsoft.com/office/powerpoint/2010/main" val="3445888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we were</a:t>
            </a:r>
            <a:endParaRPr lang="en-GB" dirty="0"/>
          </a:p>
        </p:txBody>
      </p:sp>
      <p:sp>
        <p:nvSpPr>
          <p:cNvPr id="3" name="Content Placeholder 2"/>
          <p:cNvSpPr>
            <a:spLocks noGrp="1"/>
          </p:cNvSpPr>
          <p:nvPr>
            <p:ph idx="1"/>
          </p:nvPr>
        </p:nvSpPr>
        <p:spPr>
          <a:xfrm>
            <a:off x="609600" y="1340768"/>
            <a:ext cx="8139113" cy="4752528"/>
          </a:xfrm>
        </p:spPr>
        <p:txBody>
          <a:bodyPr/>
          <a:lstStyle/>
          <a:p>
            <a:r>
              <a:rPr lang="en-GB" dirty="0" smtClean="0"/>
              <a:t>Doubts from local authorities about whether they could recruit F4A adopters;</a:t>
            </a:r>
          </a:p>
          <a:p>
            <a:r>
              <a:rPr lang="en-GB" dirty="0" smtClean="0"/>
              <a:t>Doubts from courts about whether F4A could be legal;</a:t>
            </a:r>
          </a:p>
          <a:p>
            <a:r>
              <a:rPr lang="en-GB" dirty="0" smtClean="0"/>
              <a:t>Doubts from parents’ lawyers about whether it would prejudice possibility of rehabilitation to family</a:t>
            </a:r>
          </a:p>
          <a:p>
            <a:r>
              <a:rPr lang="en-GB" dirty="0" smtClean="0"/>
              <a:t>Wide variation in approach across LAs, courts, judges and Guardians  </a:t>
            </a:r>
          </a:p>
          <a:p>
            <a:endParaRPr lang="en-GB"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144355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Tackling the Issue</a:t>
            </a:r>
            <a:endParaRPr lang="en-GB" dirty="0"/>
          </a:p>
        </p:txBody>
      </p:sp>
      <p:sp>
        <p:nvSpPr>
          <p:cNvPr id="3" name="Content Placeholder 2"/>
          <p:cNvSpPr>
            <a:spLocks noGrp="1"/>
          </p:cNvSpPr>
          <p:nvPr>
            <p:ph idx="1"/>
          </p:nvPr>
        </p:nvSpPr>
        <p:spPr>
          <a:xfrm>
            <a:off x="539552" y="1412776"/>
            <a:ext cx="8209161" cy="4608512"/>
          </a:xfrm>
        </p:spPr>
        <p:txBody>
          <a:bodyPr/>
          <a:lstStyle/>
          <a:p>
            <a:r>
              <a:rPr lang="en-US" i="1" dirty="0"/>
              <a:t>Action Plan for Adoption: Tackling Delay</a:t>
            </a:r>
            <a:r>
              <a:rPr lang="en-US" dirty="0"/>
              <a:t>, </a:t>
            </a:r>
            <a:r>
              <a:rPr lang="en-US" dirty="0" smtClean="0"/>
              <a:t>March 2012</a:t>
            </a:r>
          </a:p>
          <a:p>
            <a:pPr marL="0" indent="0">
              <a:buNone/>
            </a:pPr>
            <a:r>
              <a:rPr lang="en-US" sz="1200" dirty="0">
                <a:hlinkClick r:id="rId2"/>
              </a:rPr>
              <a:t>https://</a:t>
            </a:r>
            <a:r>
              <a:rPr lang="en-US" sz="1200" dirty="0" smtClean="0">
                <a:hlinkClick r:id="rId2"/>
              </a:rPr>
              <a:t>www.gov.uk/government/uploads/system/uploads/attachment_data/file/180250/action_plan_for_adoption.pdf</a:t>
            </a:r>
            <a:r>
              <a:rPr lang="en-US" sz="1200" dirty="0" smtClean="0"/>
              <a:t> </a:t>
            </a:r>
          </a:p>
          <a:p>
            <a:r>
              <a:rPr lang="en-GB" i="1" dirty="0"/>
              <a:t>Adoption: Pre-Legislative Scrutiny </a:t>
            </a:r>
            <a:r>
              <a:rPr lang="en-GB" dirty="0" smtClean="0"/>
              <a:t>13 December 2012</a:t>
            </a:r>
          </a:p>
          <a:p>
            <a:pPr marL="0" indent="0">
              <a:buNone/>
            </a:pPr>
            <a:r>
              <a:rPr lang="en-GB" sz="1800" dirty="0">
                <a:hlinkClick r:id="rId3"/>
              </a:rPr>
              <a:t>https://</a:t>
            </a:r>
            <a:r>
              <a:rPr lang="en-GB" sz="1800" dirty="0" smtClean="0">
                <a:hlinkClick r:id="rId3"/>
              </a:rPr>
              <a:t>www.publications.parliament.uk/pa/ld201213/ldselect/ldadopt/94/9402.htm</a:t>
            </a:r>
            <a:r>
              <a:rPr lang="en-GB" dirty="0" smtClean="0"/>
              <a:t> </a:t>
            </a:r>
          </a:p>
          <a:p>
            <a:pPr lvl="2"/>
            <a:r>
              <a:rPr lang="en-GB" dirty="0" smtClean="0"/>
              <a:t>Raised concerns that LAs could simply avoid F4A</a:t>
            </a:r>
          </a:p>
          <a:p>
            <a:pPr lvl="2"/>
            <a:r>
              <a:rPr lang="en-GB" dirty="0" smtClean="0"/>
              <a:t>Issues about the proposed timetable – should be at the point of removal not application for placement order</a:t>
            </a:r>
            <a:endParaRPr lang="en-GB"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1559295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139113" cy="1143000"/>
          </a:xfrm>
        </p:spPr>
        <p:txBody>
          <a:bodyPr/>
          <a:lstStyle/>
          <a:p>
            <a:r>
              <a:rPr lang="en-GB" dirty="0" smtClean="0"/>
              <a:t>Children &amp; Families Act 2014</a:t>
            </a:r>
            <a:endParaRPr lang="en-GB"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7" t="1048" r="3058" b="1924"/>
          <a:stretch/>
        </p:blipFill>
        <p:spPr bwMode="auto">
          <a:xfrm>
            <a:off x="947058" y="1249136"/>
            <a:ext cx="6653892" cy="484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 Arrow 6"/>
          <p:cNvSpPr/>
          <p:nvPr/>
        </p:nvSpPr>
        <p:spPr bwMode="auto">
          <a:xfrm>
            <a:off x="3364988" y="6093296"/>
            <a:ext cx="432048" cy="720080"/>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335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Statutory Guidance para 2.6</a:t>
            </a:r>
            <a:endParaRPr lang="en-GB" dirty="0"/>
          </a:p>
        </p:txBody>
      </p:sp>
      <p:sp>
        <p:nvSpPr>
          <p:cNvPr id="3" name="Content Placeholder 2"/>
          <p:cNvSpPr>
            <a:spLocks noGrp="1"/>
          </p:cNvSpPr>
          <p:nvPr>
            <p:ph idx="1"/>
          </p:nvPr>
        </p:nvSpPr>
        <p:spPr>
          <a:xfrm>
            <a:off x="609600" y="1268760"/>
            <a:ext cx="8139113" cy="4546253"/>
          </a:xfrm>
        </p:spPr>
        <p:txBody>
          <a:bodyPr/>
          <a:lstStyle/>
          <a:p>
            <a:pPr marL="0" indent="0">
              <a:buNone/>
            </a:pPr>
            <a:r>
              <a:rPr lang="en-US" sz="2800" dirty="0" smtClean="0"/>
              <a:t>There </a:t>
            </a:r>
            <a:r>
              <a:rPr lang="en-US" sz="2800" dirty="0"/>
              <a:t>may be cases where a local authority identifies that, based on the evidence available and on its assessment of the case, the long term permanence plan for a child is likely to be adoption. The local authority may still be considering other outcomes for the child, and may still be attempting rehabilitation with family, but expects that adoption will become the plan should those alternatives not succeed. Local authorities must assess the appropriateness of placing the child in a FfA placement with dually approved carers on a case by case basis.</a:t>
            </a:r>
            <a:endParaRPr lang="en-GB" sz="2800"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3985033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Statutory Guidance Paragraph 2.12</a:t>
            </a:r>
            <a:endParaRPr lang="en-GB" dirty="0"/>
          </a:p>
        </p:txBody>
      </p:sp>
      <p:sp>
        <p:nvSpPr>
          <p:cNvPr id="3" name="Content Placeholder 2"/>
          <p:cNvSpPr>
            <a:spLocks noGrp="1"/>
          </p:cNvSpPr>
          <p:nvPr>
            <p:ph idx="1"/>
          </p:nvPr>
        </p:nvSpPr>
        <p:spPr/>
        <p:txBody>
          <a:bodyPr/>
          <a:lstStyle/>
          <a:p>
            <a:pPr marL="0" indent="0">
              <a:buNone/>
            </a:pPr>
            <a:r>
              <a:rPr lang="en-US" dirty="0"/>
              <a:t>The adoption agency should discuss with the prospective adopter whether they may be interested in fostering a child for whom an adoption agency is considering adoption and provide them with/direct them to the information leaflet on the First4Adoption website.</a:t>
            </a:r>
            <a:endParaRPr lang="en-GB"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2349653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C110A – 7b</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82" t="24074" r="29721" b="6483"/>
          <a:stretch/>
        </p:blipFill>
        <p:spPr bwMode="auto">
          <a:xfrm>
            <a:off x="611560" y="1162293"/>
            <a:ext cx="7910286" cy="489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068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844824"/>
            <a:ext cx="7632848" cy="3662541"/>
          </a:xfrm>
          <a:prstGeom prst="rect">
            <a:avLst/>
          </a:prstGeom>
          <a:solidFill>
            <a:schemeClr val="accent3">
              <a:lumMod val="20000"/>
              <a:lumOff val="80000"/>
            </a:schemeClr>
          </a:solidFill>
          <a:ln w="38100">
            <a:solidFill>
              <a:schemeClr val="accent4">
                <a:lumMod val="75000"/>
              </a:schemeClr>
            </a:solidFill>
          </a:ln>
        </p:spPr>
        <p:txBody>
          <a:bodyPr wrap="square" rtlCol="0">
            <a:spAutoFit/>
          </a:bodyPr>
          <a:lstStyle/>
          <a:p>
            <a:endParaRPr lang="en-US" dirty="0" smtClean="0"/>
          </a:p>
          <a:p>
            <a:r>
              <a:rPr lang="en-US" dirty="0" smtClean="0"/>
              <a:t>Parliament</a:t>
            </a:r>
            <a:r>
              <a:rPr lang="en-US" dirty="0"/>
              <a:t>, informed by the Law Commission, the courts and practitioners (legal, social work, and medical) have, over the course of three decades, developed a highly sophisticated system which affords very significant regard both to child protection and to human rights. </a:t>
            </a:r>
            <a:br>
              <a:rPr lang="en-US" dirty="0"/>
            </a:br>
            <a:endParaRPr lang="en-US" dirty="0"/>
          </a:p>
          <a:p>
            <a:pPr lvl="8"/>
            <a:r>
              <a:rPr lang="en-US" dirty="0"/>
              <a:t> </a:t>
            </a:r>
            <a:r>
              <a:rPr lang="en-US" b="1" dirty="0"/>
              <a:t>Lord Justice McFarlane </a:t>
            </a:r>
            <a:endParaRPr lang="en-US" b="1" dirty="0" smtClean="0"/>
          </a:p>
          <a:p>
            <a:pPr lvl="8"/>
            <a:r>
              <a:rPr lang="en-US" sz="1600" b="1" i="1" dirty="0" smtClean="0"/>
              <a:t>			March 2017</a:t>
            </a:r>
            <a:endParaRPr lang="en-US" sz="1600" i="1" dirty="0"/>
          </a:p>
          <a:p>
            <a:pPr algn="r"/>
            <a:endParaRPr lang="en-US" dirty="0" smtClean="0"/>
          </a:p>
        </p:txBody>
      </p:sp>
    </p:spTree>
    <p:extLst>
      <p:ext uri="{BB962C8B-B14F-4D97-AF65-F5344CB8AC3E}">
        <p14:creationId xmlns:p14="http://schemas.microsoft.com/office/powerpoint/2010/main" val="1327091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Status of F4A carers</a:t>
            </a:r>
            <a:endParaRPr lang="en-GB" dirty="0"/>
          </a:p>
        </p:txBody>
      </p:sp>
      <p:sp>
        <p:nvSpPr>
          <p:cNvPr id="3" name="Content Placeholder 2"/>
          <p:cNvSpPr>
            <a:spLocks noGrp="1"/>
          </p:cNvSpPr>
          <p:nvPr>
            <p:ph idx="1"/>
          </p:nvPr>
        </p:nvSpPr>
        <p:spPr>
          <a:xfrm>
            <a:off x="609600" y="1412776"/>
            <a:ext cx="8139113" cy="4402237"/>
          </a:xfrm>
        </p:spPr>
        <p:txBody>
          <a:bodyPr/>
          <a:lstStyle/>
          <a:p>
            <a:r>
              <a:rPr lang="en-US" dirty="0" smtClean="0"/>
              <a:t>Re T </a:t>
            </a:r>
            <a:r>
              <a:rPr lang="en-US" dirty="0"/>
              <a:t>(A Child : Early Permanence Placement) [2015] EWCA Civ 983 </a:t>
            </a:r>
            <a:endParaRPr lang="en-US" dirty="0" smtClean="0"/>
          </a:p>
          <a:p>
            <a:pPr lvl="1"/>
            <a:r>
              <a:rPr lang="en-US" dirty="0" smtClean="0"/>
              <a:t>Grandparents came forward, f/c tried to join care proceedings &amp; make adoption application</a:t>
            </a:r>
          </a:p>
          <a:p>
            <a:r>
              <a:rPr lang="en-US" dirty="0"/>
              <a:t> </a:t>
            </a:r>
            <a:r>
              <a:rPr lang="en-US" dirty="0" smtClean="0"/>
              <a:t>Re RA </a:t>
            </a:r>
            <a:r>
              <a:rPr lang="en-US" dirty="0"/>
              <a:t>(Baby Relinquished for Adoption), </a:t>
            </a:r>
            <a:r>
              <a:rPr lang="en-US" dirty="0" smtClean="0"/>
              <a:t>[2016</a:t>
            </a:r>
            <a:r>
              <a:rPr lang="en-US" dirty="0"/>
              <a:t>] EWFC 47 </a:t>
            </a:r>
          </a:p>
          <a:p>
            <a:pPr lvl="1"/>
            <a:r>
              <a:rPr lang="en-US" dirty="0" smtClean="0"/>
              <a:t>The </a:t>
            </a:r>
            <a:r>
              <a:rPr lang="en-US" dirty="0"/>
              <a:t>legal status of the placement at the point of the challenge is significant, as is the reasonable expectations which accompany that </a:t>
            </a:r>
            <a:r>
              <a:rPr lang="en-US" dirty="0" smtClean="0"/>
              <a:t>status</a:t>
            </a:r>
            <a:endParaRPr lang="en-GB"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1640359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 and Social Work Bill</a:t>
            </a:r>
            <a:endParaRPr lang="en-GB" dirty="0"/>
          </a:p>
        </p:txBody>
      </p:sp>
      <p:sp>
        <p:nvSpPr>
          <p:cNvPr id="3" name="Content Placeholder 2"/>
          <p:cNvSpPr>
            <a:spLocks noGrp="1"/>
          </p:cNvSpPr>
          <p:nvPr>
            <p:ph idx="1"/>
          </p:nvPr>
        </p:nvSpPr>
        <p:spPr>
          <a:xfrm>
            <a:off x="609600" y="1268760"/>
            <a:ext cx="8139113" cy="4968551"/>
          </a:xfrm>
        </p:spPr>
        <p:txBody>
          <a:bodyPr/>
          <a:lstStyle/>
          <a:p>
            <a:pPr marL="0" indent="0">
              <a:buNone/>
            </a:pPr>
            <a:r>
              <a:rPr lang="pl-PL" sz="2800" i="1" dirty="0"/>
              <a:t>Re W (A child)</a:t>
            </a:r>
            <a:r>
              <a:rPr lang="pl-PL" sz="2800" dirty="0"/>
              <a:t> </a:t>
            </a:r>
            <a:r>
              <a:rPr lang="pl-PL" sz="2800" dirty="0">
                <a:hlinkClick r:id="rId2" tooltip="Link to BAILII version"/>
              </a:rPr>
              <a:t>[2016] EWCA Civ 793</a:t>
            </a:r>
            <a:r>
              <a:rPr lang="en-GB" sz="2800" dirty="0"/>
              <a:t> “</a:t>
            </a:r>
            <a:r>
              <a:rPr lang="en-US" sz="2800" dirty="0"/>
              <a:t>it should be self-evident that a prospective adopter with whom a child has been placed under a placement for adoption order will automatically be "any other person" within the context of s 1(4)(f</a:t>
            </a:r>
            <a:r>
              <a:rPr lang="en-US" sz="2800" dirty="0" smtClean="0"/>
              <a:t>)”</a:t>
            </a:r>
          </a:p>
          <a:p>
            <a:pPr marL="0" indent="0">
              <a:buNone/>
            </a:pPr>
            <a:endParaRPr lang="en-GB" sz="2800" dirty="0"/>
          </a:p>
          <a:p>
            <a:pPr marL="0" indent="0">
              <a:buNone/>
            </a:pPr>
            <a:r>
              <a:rPr lang="en-GB" sz="2800" dirty="0" smtClean="0"/>
              <a:t>S1(4)(f) the </a:t>
            </a:r>
            <a:r>
              <a:rPr lang="en-GB" sz="2800" dirty="0"/>
              <a:t>relationship which the child has with relatives, </a:t>
            </a:r>
            <a:r>
              <a:rPr lang="en-US" sz="2800" dirty="0" smtClean="0">
                <a:solidFill>
                  <a:srgbClr val="FF0000"/>
                </a:solidFill>
              </a:rPr>
              <a:t>with </a:t>
            </a:r>
            <a:r>
              <a:rPr lang="en-US" sz="2800" dirty="0">
                <a:solidFill>
                  <a:srgbClr val="FF0000"/>
                </a:solidFill>
              </a:rPr>
              <a:t>any person who is a prospective adopter with whom the child is p</a:t>
            </a:r>
            <a:r>
              <a:rPr lang="en-US" sz="2800" dirty="0" smtClean="0">
                <a:solidFill>
                  <a:srgbClr val="FF0000"/>
                </a:solidFill>
              </a:rPr>
              <a:t>laced</a:t>
            </a:r>
            <a:r>
              <a:rPr lang="en-US" sz="2800" dirty="0" smtClean="0"/>
              <a:t>, </a:t>
            </a:r>
            <a:r>
              <a:rPr lang="en-GB" sz="2800" dirty="0" smtClean="0"/>
              <a:t>and </a:t>
            </a:r>
            <a:r>
              <a:rPr lang="en-GB" sz="2800" dirty="0"/>
              <a:t>with any other person in relation to whom the court or agency considers the relationship to be relevant, </a:t>
            </a:r>
            <a:endParaRPr lang="en-GB" sz="2800" dirty="0" smtClean="0"/>
          </a:p>
          <a:p>
            <a:pPr marL="0" indent="0">
              <a:buNone/>
            </a:pPr>
            <a:endParaRPr lang="en-GB" sz="2800" dirty="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68054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now?</a:t>
            </a:r>
            <a:endParaRPr lang="en-GB" dirty="0"/>
          </a:p>
        </p:txBody>
      </p:sp>
      <p:sp>
        <p:nvSpPr>
          <p:cNvPr id="3" name="Content Placeholder 2"/>
          <p:cNvSpPr>
            <a:spLocks noGrp="1"/>
          </p:cNvSpPr>
          <p:nvPr>
            <p:ph idx="1"/>
          </p:nvPr>
        </p:nvSpPr>
        <p:spPr>
          <a:xfrm>
            <a:off x="609600" y="1268760"/>
            <a:ext cx="8139113" cy="4896544"/>
          </a:xfrm>
        </p:spPr>
        <p:txBody>
          <a:bodyPr/>
          <a:lstStyle/>
          <a:p>
            <a:r>
              <a:rPr lang="en-GB" dirty="0" smtClean="0"/>
              <a:t>Still a wide variation in approach;</a:t>
            </a:r>
          </a:p>
          <a:p>
            <a:r>
              <a:rPr lang="en-GB" dirty="0" smtClean="0"/>
              <a:t>Remains possible for Local Authorities to pay lip service to F4A;</a:t>
            </a:r>
          </a:p>
          <a:p>
            <a:r>
              <a:rPr lang="en-GB" dirty="0" smtClean="0"/>
              <a:t>Attitude of adoption social work teams very important;</a:t>
            </a:r>
          </a:p>
          <a:p>
            <a:r>
              <a:rPr lang="en-GB" dirty="0" smtClean="0"/>
              <a:t>Courts and Guardians could be significant drivers;</a:t>
            </a:r>
          </a:p>
          <a:p>
            <a:r>
              <a:rPr lang="en-GB" dirty="0" smtClean="0"/>
              <a:t>BUT there are no longer any doubts about F4A being legal!</a:t>
            </a:r>
          </a:p>
          <a:p>
            <a:endParaRPr lang="en-GB" dirty="0" smtClean="0"/>
          </a:p>
          <a:p>
            <a:endParaRPr lang="en-GB" dirty="0" smtClean="0"/>
          </a:p>
          <a:p>
            <a:endParaRPr lang="en-GB" dirty="0" smtClean="0"/>
          </a:p>
          <a:p>
            <a:endParaRPr lang="en-GB" dirty="0" smtClean="0"/>
          </a:p>
        </p:txBody>
      </p:sp>
      <p:sp>
        <p:nvSpPr>
          <p:cNvPr id="4" name="Footer Placeholder 3"/>
          <p:cNvSpPr>
            <a:spLocks noGrp="1"/>
          </p:cNvSpPr>
          <p:nvPr>
            <p:ph type="ftr" sz="quarter" idx="10"/>
          </p:nvPr>
        </p:nvSpPr>
        <p:spPr/>
        <p:txBody>
          <a:bodyPr/>
          <a:lstStyle/>
          <a:p>
            <a:r>
              <a:rPr lang="en-GB" altLang="en-US" dirty="0" smtClean="0"/>
              <a:t>© CoramBAAF Adoption &amp; Fostering Academy 2015</a:t>
            </a:r>
            <a:endParaRPr lang="en-GB" altLang="en-US" dirty="0"/>
          </a:p>
        </p:txBody>
      </p:sp>
    </p:spTree>
    <p:extLst>
      <p:ext uri="{BB962C8B-B14F-4D97-AF65-F5344CB8AC3E}">
        <p14:creationId xmlns:p14="http://schemas.microsoft.com/office/powerpoint/2010/main" val="620878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44824"/>
            <a:ext cx="7920880" cy="3960441"/>
          </a:xfrm>
        </p:spPr>
        <p:txBody>
          <a:bodyPr>
            <a:normAutofit/>
          </a:bodyPr>
          <a:lstStyle/>
          <a:p>
            <a:r>
              <a:rPr lang="en-GB" sz="3200" dirty="0" smtClean="0"/>
              <a:t>‘Coram’s experience of managing Concurrent </a:t>
            </a:r>
            <a:r>
              <a:rPr lang="en-GB" sz="3200" dirty="0"/>
              <a:t>P</a:t>
            </a:r>
            <a:r>
              <a:rPr lang="en-GB" sz="3200" dirty="0" smtClean="0"/>
              <a:t>lanning placements since 1999</a:t>
            </a:r>
            <a:br>
              <a:rPr lang="en-GB" sz="3200" dirty="0" smtClean="0"/>
            </a:br>
            <a:r>
              <a:rPr lang="en-GB" sz="3200" dirty="0" smtClean="0"/>
              <a:t> Lessons &amp; Outcomes.’</a:t>
            </a:r>
            <a:r>
              <a:rPr lang="en-GB" sz="2800" b="1" dirty="0" smtClean="0"/>
              <a:t/>
            </a:r>
            <a:br>
              <a:rPr lang="en-GB" sz="2800" b="1" dirty="0" smtClean="0"/>
            </a:br>
            <a:r>
              <a:rPr lang="en-GB" sz="2800" b="1" dirty="0"/>
              <a:t/>
            </a:r>
            <a:br>
              <a:rPr lang="en-GB" sz="2800" b="1" dirty="0"/>
            </a:br>
            <a:r>
              <a:rPr lang="en-GB" sz="2400" b="1" i="1" dirty="0" smtClean="0">
                <a:solidFill>
                  <a:srgbClr val="C00000"/>
                </a:solidFill>
              </a:rPr>
              <a:t>Jeanne Kaniuk OBE</a:t>
            </a:r>
            <a:br>
              <a:rPr lang="en-GB" sz="2400" b="1" i="1" dirty="0" smtClean="0">
                <a:solidFill>
                  <a:srgbClr val="C00000"/>
                </a:solidFill>
              </a:rPr>
            </a:br>
            <a:r>
              <a:rPr lang="en-GB" sz="2400" b="1" i="1" dirty="0" smtClean="0">
                <a:solidFill>
                  <a:srgbClr val="C00000"/>
                </a:solidFill>
              </a:rPr>
              <a:t>Managing Director, Adoption at Coram</a:t>
            </a:r>
            <a:endParaRPr lang="en-GB" sz="2400" b="1" i="1" dirty="0">
              <a:solidFill>
                <a:srgbClr val="C00000"/>
              </a:solidFill>
            </a:endParaRPr>
          </a:p>
        </p:txBody>
      </p:sp>
      <p:sp>
        <p:nvSpPr>
          <p:cNvPr id="4" name="TextBox 3"/>
          <p:cNvSpPr txBox="1"/>
          <p:nvPr/>
        </p:nvSpPr>
        <p:spPr>
          <a:xfrm>
            <a:off x="1133768" y="548680"/>
            <a:ext cx="7416824" cy="1077218"/>
          </a:xfrm>
          <a:prstGeom prst="rect">
            <a:avLst/>
          </a:prstGeom>
          <a:noFill/>
        </p:spPr>
        <p:txBody>
          <a:bodyPr wrap="square" rtlCol="0">
            <a:spAutoFit/>
          </a:bodyPr>
          <a:lstStyle/>
          <a:p>
            <a:pPr algn="ctr" eaLnBrk="1" fontAlgn="auto" hangingPunct="1">
              <a:spcBef>
                <a:spcPts val="0"/>
              </a:spcBef>
              <a:spcAft>
                <a:spcPts val="0"/>
              </a:spcAft>
            </a:pPr>
            <a:r>
              <a:rPr lang="en-GB" sz="3200" b="1" dirty="0" smtClean="0">
                <a:solidFill>
                  <a:srgbClr val="C00000"/>
                </a:solidFill>
                <a:latin typeface="+mn-lt"/>
                <a:ea typeface="+mn-ea"/>
              </a:rPr>
              <a:t>The legal </a:t>
            </a:r>
            <a:r>
              <a:rPr lang="en-GB" sz="3200" b="1" dirty="0">
                <a:solidFill>
                  <a:srgbClr val="C00000"/>
                </a:solidFill>
                <a:latin typeface="+mn-lt"/>
                <a:ea typeface="+mj-ea"/>
                <a:cs typeface="+mj-cs"/>
              </a:rPr>
              <a:t>process </a:t>
            </a:r>
            <a:r>
              <a:rPr lang="en-GB" sz="3200" b="1" dirty="0" smtClean="0">
                <a:solidFill>
                  <a:srgbClr val="C00000"/>
                </a:solidFill>
                <a:latin typeface="+mn-lt"/>
                <a:ea typeface="+mj-ea"/>
                <a:cs typeface="+mj-cs"/>
              </a:rPr>
              <a:t>and </a:t>
            </a:r>
            <a:r>
              <a:rPr lang="en-GB" sz="3200" b="1" dirty="0">
                <a:solidFill>
                  <a:srgbClr val="C00000"/>
                </a:solidFill>
                <a:latin typeface="+mn-lt"/>
                <a:ea typeface="+mj-ea"/>
                <a:cs typeface="+mj-cs"/>
              </a:rPr>
              <a:t>achieving early permanence for </a:t>
            </a:r>
            <a:r>
              <a:rPr lang="en-GB" sz="3200" b="1" dirty="0" smtClean="0">
                <a:solidFill>
                  <a:srgbClr val="C00000"/>
                </a:solidFill>
                <a:latin typeface="+mn-lt"/>
                <a:ea typeface="+mj-ea"/>
                <a:cs typeface="+mj-cs"/>
              </a:rPr>
              <a:t>children</a:t>
            </a:r>
            <a:endParaRPr lang="en-GB" sz="3200" b="1" dirty="0">
              <a:solidFill>
                <a:srgbClr val="C00000"/>
              </a:solidFill>
              <a:latin typeface="+mn-lt"/>
              <a:ea typeface="+mj-ea"/>
              <a:cs typeface="+mj-cs"/>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5805264"/>
            <a:ext cx="229519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98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152128"/>
          </a:xfrm>
        </p:spPr>
        <p:txBody>
          <a:bodyPr>
            <a:normAutofit fontScale="90000"/>
          </a:bodyPr>
          <a:lstStyle/>
          <a:p>
            <a:r>
              <a:rPr lang="en-US" sz="4000" b="1" dirty="0">
                <a:solidFill>
                  <a:srgbClr val="C00000"/>
                </a:solidFill>
              </a:rPr>
              <a:t>Adoption involves loss and complex relationships</a:t>
            </a:r>
            <a:endParaRPr lang="en-GB" sz="4000" b="1" dirty="0">
              <a:solidFill>
                <a:srgbClr val="C00000"/>
              </a:solidFill>
            </a:endParaRPr>
          </a:p>
        </p:txBody>
      </p:sp>
      <p:sp>
        <p:nvSpPr>
          <p:cNvPr id="3" name="Subtitle 2"/>
          <p:cNvSpPr>
            <a:spLocks noGrp="1"/>
          </p:cNvSpPr>
          <p:nvPr>
            <p:ph type="subTitle" idx="1"/>
          </p:nvPr>
        </p:nvSpPr>
        <p:spPr>
          <a:xfrm>
            <a:off x="611560" y="1916832"/>
            <a:ext cx="7776864" cy="3960440"/>
          </a:xfrm>
        </p:spPr>
        <p:txBody>
          <a:bodyPr>
            <a:normAutofit/>
          </a:bodyPr>
          <a:lstStyle/>
          <a:p>
            <a:pPr marL="457200" indent="-457200" algn="l">
              <a:buFont typeface="Arial" panose="020B0604020202020204" pitchFamily="34" charset="0"/>
              <a:buChar char="•"/>
            </a:pPr>
            <a:r>
              <a:rPr lang="en-GB" sz="2800" dirty="0" smtClean="0">
                <a:solidFill>
                  <a:schemeClr val="tx1"/>
                </a:solidFill>
              </a:rPr>
              <a:t>The reality of adoption for children and families</a:t>
            </a:r>
          </a:p>
          <a:p>
            <a:pPr marL="457200" indent="-457200" algn="l">
              <a:buFont typeface="Arial" panose="020B0604020202020204" pitchFamily="34" charset="0"/>
              <a:buChar char="•"/>
            </a:pPr>
            <a:endParaRPr lang="en-GB" sz="2800" dirty="0">
              <a:solidFill>
                <a:schemeClr val="tx1"/>
              </a:solidFill>
            </a:endParaRPr>
          </a:p>
          <a:p>
            <a:pPr marL="457200" indent="-457200" algn="l">
              <a:buFont typeface="Arial" panose="020B0604020202020204" pitchFamily="34" charset="0"/>
              <a:buChar char="•"/>
            </a:pPr>
            <a:r>
              <a:rPr lang="en-GB" sz="2800" dirty="0" smtClean="0">
                <a:solidFill>
                  <a:schemeClr val="tx1"/>
                </a:solidFill>
              </a:rPr>
              <a:t>Coping with legacy of separation and grief </a:t>
            </a:r>
          </a:p>
          <a:p>
            <a:pPr marL="457200" indent="-457200" algn="l">
              <a:buFont typeface="Arial" panose="020B0604020202020204" pitchFamily="34" charset="0"/>
              <a:buChar char="•"/>
            </a:pPr>
            <a:endParaRPr lang="en-GB" sz="2800" dirty="0">
              <a:solidFill>
                <a:schemeClr val="tx1"/>
              </a:solidFill>
            </a:endParaRPr>
          </a:p>
          <a:p>
            <a:pPr marL="457200" indent="-457200" algn="l">
              <a:buFont typeface="Arial" panose="020B0604020202020204" pitchFamily="34" charset="0"/>
              <a:buChar char="•"/>
            </a:pPr>
            <a:r>
              <a:rPr lang="en-GB" sz="2800" dirty="0" smtClean="0">
                <a:solidFill>
                  <a:schemeClr val="tx1"/>
                </a:solidFill>
              </a:rPr>
              <a:t>The welfare of the child as priority</a:t>
            </a:r>
            <a:endParaRPr lang="en-GB" sz="28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64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4624"/>
            <a:ext cx="7772400" cy="1470025"/>
          </a:xfrm>
        </p:spPr>
        <p:txBody>
          <a:bodyPr>
            <a:normAutofit fontScale="90000"/>
          </a:bodyPr>
          <a:lstStyle/>
          <a:p>
            <a:r>
              <a:rPr lang="en-GB" b="1" dirty="0" smtClean="0">
                <a:solidFill>
                  <a:srgbClr val="C00000"/>
                </a:solidFill>
              </a:rPr>
              <a:t>Opportunity for growth &amp; reparation for vulnerable children?</a:t>
            </a:r>
            <a:endParaRPr lang="en-GB" b="1" dirty="0">
              <a:solidFill>
                <a:srgbClr val="C00000"/>
              </a:solidFill>
            </a:endParaRPr>
          </a:p>
        </p:txBody>
      </p:sp>
      <p:sp>
        <p:nvSpPr>
          <p:cNvPr id="3" name="Subtitle 2"/>
          <p:cNvSpPr>
            <a:spLocks noGrp="1"/>
          </p:cNvSpPr>
          <p:nvPr>
            <p:ph type="subTitle" idx="1"/>
          </p:nvPr>
        </p:nvSpPr>
        <p:spPr>
          <a:xfrm>
            <a:off x="323528" y="1484784"/>
            <a:ext cx="8496944" cy="4752528"/>
          </a:xfrm>
        </p:spPr>
        <p:txBody>
          <a:bodyPr>
            <a:noAutofit/>
          </a:bodyPr>
          <a:lstStyle/>
          <a:p>
            <a:pPr marL="457200" indent="-457200" algn="l">
              <a:spcAft>
                <a:spcPts val="3000"/>
              </a:spcAft>
              <a:buFont typeface="Arial" panose="020B0604020202020204" pitchFamily="34" charset="0"/>
              <a:buChar char="•"/>
            </a:pPr>
            <a:r>
              <a:rPr lang="en-GB" sz="2800" dirty="0" smtClean="0">
                <a:solidFill>
                  <a:schemeClr val="tx1"/>
                </a:solidFill>
              </a:rPr>
              <a:t>Impact of drugs in utero</a:t>
            </a:r>
            <a:endParaRPr lang="en-GB" sz="2000" dirty="0">
              <a:solidFill>
                <a:schemeClr val="tx1"/>
              </a:solidFill>
            </a:endParaRPr>
          </a:p>
          <a:p>
            <a:pPr marL="457200" indent="-457200" algn="l">
              <a:spcAft>
                <a:spcPts val="3000"/>
              </a:spcAft>
              <a:buFont typeface="Arial" panose="020B0604020202020204" pitchFamily="34" charset="0"/>
              <a:buChar char="•"/>
            </a:pPr>
            <a:r>
              <a:rPr lang="en-GB" sz="2800" dirty="0" smtClean="0">
                <a:solidFill>
                  <a:schemeClr val="tx1"/>
                </a:solidFill>
              </a:rPr>
              <a:t>Neglect, Domestic Violence, </a:t>
            </a:r>
            <a:r>
              <a:rPr lang="en-GB" sz="2800" dirty="0">
                <a:solidFill>
                  <a:schemeClr val="tx1"/>
                </a:solidFill>
              </a:rPr>
              <a:t>A</a:t>
            </a:r>
            <a:r>
              <a:rPr lang="en-GB" sz="2800" dirty="0" smtClean="0">
                <a:solidFill>
                  <a:schemeClr val="tx1"/>
                </a:solidFill>
              </a:rPr>
              <a:t>buse and Trauma</a:t>
            </a:r>
            <a:endParaRPr lang="en-GB" sz="2000" dirty="0">
              <a:solidFill>
                <a:schemeClr val="tx1"/>
              </a:solidFill>
            </a:endParaRPr>
          </a:p>
          <a:p>
            <a:pPr marL="457200" indent="-457200" algn="l">
              <a:spcAft>
                <a:spcPts val="3000"/>
              </a:spcAft>
              <a:buFont typeface="Arial" panose="020B0604020202020204" pitchFamily="34" charset="0"/>
              <a:buChar char="•"/>
            </a:pPr>
            <a:r>
              <a:rPr lang="en-GB" sz="2800" dirty="0" smtClean="0">
                <a:solidFill>
                  <a:schemeClr val="tx1"/>
                </a:solidFill>
              </a:rPr>
              <a:t>Long term journey – no quick fix</a:t>
            </a:r>
            <a:endParaRPr lang="en-GB" sz="2000" dirty="0">
              <a:solidFill>
                <a:schemeClr val="tx1"/>
              </a:solidFill>
            </a:endParaRPr>
          </a:p>
          <a:p>
            <a:pPr marL="457200" indent="-457200" algn="l">
              <a:spcAft>
                <a:spcPts val="3000"/>
              </a:spcAft>
              <a:buFont typeface="Arial" panose="020B0604020202020204" pitchFamily="34" charset="0"/>
              <a:buChar char="•"/>
            </a:pPr>
            <a:r>
              <a:rPr lang="en-GB" sz="2800" dirty="0">
                <a:solidFill>
                  <a:schemeClr val="tx1"/>
                </a:solidFill>
              </a:rPr>
              <a:t>C</a:t>
            </a:r>
            <a:r>
              <a:rPr lang="en-GB" sz="2800" dirty="0" smtClean="0">
                <a:solidFill>
                  <a:schemeClr val="tx1"/>
                </a:solidFill>
              </a:rPr>
              <a:t>hildren require sensitive understanding and nurture</a:t>
            </a:r>
            <a:endParaRPr lang="en-GB" sz="2000" dirty="0">
              <a:solidFill>
                <a:schemeClr val="tx1"/>
              </a:solidFill>
            </a:endParaRPr>
          </a:p>
          <a:p>
            <a:pPr marL="457200" indent="-457200" algn="l">
              <a:spcAft>
                <a:spcPts val="3000"/>
              </a:spcAft>
              <a:buFont typeface="Arial" panose="020B0604020202020204" pitchFamily="34" charset="0"/>
              <a:buChar char="•"/>
            </a:pPr>
            <a:r>
              <a:rPr lang="en-GB" sz="2800" dirty="0" smtClean="0">
                <a:solidFill>
                  <a:schemeClr val="tx1"/>
                </a:solidFill>
              </a:rPr>
              <a:t>Attachment figures who can take the rough with the smooth and last the course</a:t>
            </a:r>
            <a:endParaRPr lang="en-GB" sz="28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39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5"/>
            <a:ext cx="7772400" cy="1008111"/>
          </a:xfrm>
        </p:spPr>
        <p:txBody>
          <a:bodyPr>
            <a:normAutofit fontScale="90000"/>
          </a:bodyPr>
          <a:lstStyle/>
          <a:p>
            <a:r>
              <a:rPr lang="en-US" sz="4000" b="1" dirty="0">
                <a:solidFill>
                  <a:srgbClr val="C00000"/>
                </a:solidFill>
              </a:rPr>
              <a:t>Qualities of  Adopters and early permanence </a:t>
            </a:r>
            <a:endParaRPr lang="en-GB" sz="4000" b="1" dirty="0">
              <a:solidFill>
                <a:srgbClr val="C00000"/>
              </a:solidFill>
            </a:endParaRPr>
          </a:p>
        </p:txBody>
      </p:sp>
      <p:sp>
        <p:nvSpPr>
          <p:cNvPr id="3" name="Subtitle 2"/>
          <p:cNvSpPr>
            <a:spLocks noGrp="1"/>
          </p:cNvSpPr>
          <p:nvPr>
            <p:ph type="subTitle" idx="1"/>
          </p:nvPr>
        </p:nvSpPr>
        <p:spPr>
          <a:xfrm>
            <a:off x="323528" y="1052736"/>
            <a:ext cx="8712968" cy="5382419"/>
          </a:xfrm>
        </p:spPr>
        <p:txBody>
          <a:bodyPr>
            <a:normAutofit fontScale="92500" lnSpcReduction="10000"/>
          </a:bodyPr>
          <a:lstStyle/>
          <a:p>
            <a:pPr algn="l"/>
            <a:r>
              <a:rPr lang="en-GB" sz="3000" b="1" dirty="0" smtClean="0">
                <a:solidFill>
                  <a:schemeClr val="tx1"/>
                </a:solidFill>
              </a:rPr>
              <a:t>Adopters need to:</a:t>
            </a:r>
          </a:p>
          <a:p>
            <a:pPr marL="457200" indent="-457200" algn="l">
              <a:lnSpc>
                <a:spcPct val="120000"/>
              </a:lnSpc>
              <a:spcAft>
                <a:spcPts val="1400"/>
              </a:spcAft>
              <a:buFont typeface="Arial" panose="020B0604020202020204" pitchFamily="34" charset="0"/>
              <a:buChar char="•"/>
            </a:pPr>
            <a:r>
              <a:rPr lang="en-GB" sz="2600" dirty="0" smtClean="0">
                <a:solidFill>
                  <a:schemeClr val="tx1"/>
                </a:solidFill>
              </a:rPr>
              <a:t>Demonstrate ability to persevere – provide stable containment and support.</a:t>
            </a:r>
          </a:p>
          <a:p>
            <a:pPr marL="457200" indent="-457200" algn="l">
              <a:lnSpc>
                <a:spcPct val="120000"/>
              </a:lnSpc>
              <a:spcAft>
                <a:spcPts val="1400"/>
              </a:spcAft>
              <a:buFont typeface="Arial" panose="020B0604020202020204" pitchFamily="34" charset="0"/>
              <a:buChar char="•"/>
            </a:pPr>
            <a:r>
              <a:rPr lang="en-GB" sz="2600" dirty="0" smtClean="0">
                <a:solidFill>
                  <a:schemeClr val="tx1"/>
                </a:solidFill>
              </a:rPr>
              <a:t>Have emotional intelligence – be sensitive to complex and challenging behaviour.</a:t>
            </a:r>
          </a:p>
          <a:p>
            <a:pPr marL="457200" indent="-457200" algn="l">
              <a:lnSpc>
                <a:spcPct val="120000"/>
              </a:lnSpc>
              <a:spcAft>
                <a:spcPts val="1400"/>
              </a:spcAft>
              <a:buFont typeface="Arial" panose="020B0604020202020204" pitchFamily="34" charset="0"/>
              <a:buChar char="•"/>
            </a:pPr>
            <a:r>
              <a:rPr lang="en-GB" sz="2600" dirty="0" smtClean="0">
                <a:solidFill>
                  <a:schemeClr val="tx1"/>
                </a:solidFill>
              </a:rPr>
              <a:t>Be effective advocates and work with professionals and systems.</a:t>
            </a:r>
          </a:p>
          <a:p>
            <a:pPr marL="457200" indent="-457200" algn="l">
              <a:lnSpc>
                <a:spcPct val="120000"/>
              </a:lnSpc>
              <a:spcAft>
                <a:spcPts val="1400"/>
              </a:spcAft>
              <a:buFont typeface="Arial" panose="020B0604020202020204" pitchFamily="34" charset="0"/>
              <a:buChar char="•"/>
            </a:pPr>
            <a:r>
              <a:rPr lang="en-GB" sz="2600" dirty="0" smtClean="0">
                <a:solidFill>
                  <a:schemeClr val="tx1"/>
                </a:solidFill>
              </a:rPr>
              <a:t>Be reflective and understand the impact of emotional pain on themselves, their partners and other.</a:t>
            </a:r>
          </a:p>
          <a:p>
            <a:pPr marL="457200" indent="-457200" algn="l">
              <a:lnSpc>
                <a:spcPct val="120000"/>
              </a:lnSpc>
              <a:spcAft>
                <a:spcPts val="1400"/>
              </a:spcAft>
              <a:buFont typeface="Arial" panose="020B0604020202020204" pitchFamily="34" charset="0"/>
              <a:buChar char="•"/>
            </a:pPr>
            <a:r>
              <a:rPr lang="en-GB" sz="2600" dirty="0" smtClean="0">
                <a:solidFill>
                  <a:schemeClr val="tx1"/>
                </a:solidFill>
              </a:rPr>
              <a:t>Understand and support the child’s dual history and connection with the past. </a:t>
            </a:r>
            <a:endParaRPr lang="en-GB" sz="26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24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83"/>
            <a:ext cx="7772400" cy="1296144"/>
          </a:xfrm>
        </p:spPr>
        <p:txBody>
          <a:bodyPr>
            <a:normAutofit/>
          </a:bodyPr>
          <a:lstStyle/>
          <a:p>
            <a:r>
              <a:rPr lang="en-GB" sz="4000" b="1" dirty="0" smtClean="0">
                <a:solidFill>
                  <a:srgbClr val="C00000"/>
                </a:solidFill>
              </a:rPr>
              <a:t>Time </a:t>
            </a:r>
            <a:r>
              <a:rPr lang="en-GB" sz="4000" b="1" dirty="0" smtClean="0">
                <a:solidFill>
                  <a:srgbClr val="C00000"/>
                </a:solidFill>
              </a:rPr>
              <a:t>travel</a:t>
            </a:r>
            <a:endParaRPr lang="en-GB" sz="4000" b="1" dirty="0">
              <a:solidFill>
                <a:srgbClr val="C00000"/>
              </a:solidFill>
            </a:endParaRPr>
          </a:p>
        </p:txBody>
      </p:sp>
      <p:sp>
        <p:nvSpPr>
          <p:cNvPr id="3" name="Subtitle 2"/>
          <p:cNvSpPr>
            <a:spLocks noGrp="1"/>
          </p:cNvSpPr>
          <p:nvPr>
            <p:ph type="subTitle" idx="1"/>
          </p:nvPr>
        </p:nvSpPr>
        <p:spPr>
          <a:xfrm>
            <a:off x="251520" y="1484784"/>
            <a:ext cx="8496944" cy="4680520"/>
          </a:xfrm>
        </p:spPr>
        <p:txBody>
          <a:bodyPr>
            <a:noAutofit/>
          </a:bodyPr>
          <a:lstStyle/>
          <a:p>
            <a:pPr marL="457200" indent="-457200" algn="l">
              <a:spcBef>
                <a:spcPts val="0"/>
              </a:spcBef>
              <a:spcAft>
                <a:spcPts val="3600"/>
              </a:spcAft>
              <a:buFont typeface="Arial" panose="020B0604020202020204" pitchFamily="34" charset="0"/>
              <a:buChar char="•"/>
            </a:pPr>
            <a:r>
              <a:rPr lang="en-GB" sz="2800" dirty="0" smtClean="0">
                <a:solidFill>
                  <a:schemeClr val="tx1"/>
                </a:solidFill>
              </a:rPr>
              <a:t>In 1973 Jane Rowe published her seminal work: </a:t>
            </a:r>
            <a:r>
              <a:rPr lang="en-GB" sz="2800" i="1" dirty="0" smtClean="0">
                <a:solidFill>
                  <a:schemeClr val="tx1"/>
                </a:solidFill>
              </a:rPr>
              <a:t>Children who Wait.</a:t>
            </a:r>
          </a:p>
          <a:p>
            <a:pPr marL="457200" indent="-457200" algn="just">
              <a:spcBef>
                <a:spcPts val="0"/>
              </a:spcBef>
              <a:spcAft>
                <a:spcPts val="3600"/>
              </a:spcAft>
              <a:buFont typeface="Arial" panose="020B0604020202020204" pitchFamily="34" charset="0"/>
              <a:buChar char="•"/>
            </a:pPr>
            <a:r>
              <a:rPr lang="en-GB" sz="2800" dirty="0" smtClean="0">
                <a:solidFill>
                  <a:schemeClr val="tx1"/>
                </a:solidFill>
              </a:rPr>
              <a:t>Contrary to expectation she demonstrated that once in care, children who did not return home within 6 months, the chance of return home was less than 25% and decreased with age. </a:t>
            </a:r>
          </a:p>
          <a:p>
            <a:pPr marL="457200" indent="-457200" algn="just">
              <a:spcBef>
                <a:spcPts val="0"/>
              </a:spcBef>
              <a:spcAft>
                <a:spcPts val="3600"/>
              </a:spcAft>
              <a:buFont typeface="Arial" panose="020B0604020202020204" pitchFamily="34" charset="0"/>
              <a:buChar char="•"/>
            </a:pPr>
            <a:r>
              <a:rPr lang="en-GB" sz="2800" dirty="0" smtClean="0">
                <a:solidFill>
                  <a:schemeClr val="tx1"/>
                </a:solidFill>
              </a:rPr>
              <a:t>There was no provision for adoption without consent.</a:t>
            </a:r>
            <a:endParaRPr lang="en-GB" sz="2800" dirty="0" smtClean="0"/>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50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4"/>
            <a:ext cx="7772400" cy="1470025"/>
          </a:xfrm>
        </p:spPr>
        <p:txBody>
          <a:bodyPr>
            <a:normAutofit/>
          </a:bodyPr>
          <a:lstStyle/>
          <a:p>
            <a:r>
              <a:rPr lang="en-GB" sz="4000" b="1" dirty="0" smtClean="0">
                <a:solidFill>
                  <a:srgbClr val="C00000"/>
                </a:solidFill>
              </a:rPr>
              <a:t>Children who Wait – a personal experience: 1970s</a:t>
            </a:r>
            <a:endParaRPr lang="en-GB" sz="4000" b="1" dirty="0">
              <a:solidFill>
                <a:srgbClr val="C00000"/>
              </a:solidFill>
            </a:endParaRPr>
          </a:p>
        </p:txBody>
      </p:sp>
      <p:sp>
        <p:nvSpPr>
          <p:cNvPr id="3" name="Subtitle 2"/>
          <p:cNvSpPr>
            <a:spLocks noGrp="1"/>
          </p:cNvSpPr>
          <p:nvPr>
            <p:ph type="subTitle" idx="1"/>
          </p:nvPr>
        </p:nvSpPr>
        <p:spPr>
          <a:xfrm>
            <a:off x="323528" y="1916832"/>
            <a:ext cx="8640960" cy="4680520"/>
          </a:xfrm>
        </p:spPr>
        <p:txBody>
          <a:bodyPr>
            <a:normAutofit/>
          </a:bodyPr>
          <a:lstStyle/>
          <a:p>
            <a:pPr marL="457200" indent="-457200" algn="l">
              <a:spcAft>
                <a:spcPts val="3000"/>
              </a:spcAft>
              <a:buFont typeface="Arial" panose="020B0604020202020204" pitchFamily="34" charset="0"/>
              <a:buChar char="•"/>
            </a:pPr>
            <a:r>
              <a:rPr lang="en-GB" sz="2800" dirty="0" smtClean="0">
                <a:solidFill>
                  <a:schemeClr val="tx1"/>
                </a:solidFill>
              </a:rPr>
              <a:t>Caseload of children in long term care.</a:t>
            </a:r>
          </a:p>
          <a:p>
            <a:pPr marL="457200" indent="-457200" algn="l">
              <a:spcAft>
                <a:spcPts val="3000"/>
              </a:spcAft>
              <a:buFont typeface="Arial" panose="020B0604020202020204" pitchFamily="34" charset="0"/>
              <a:buChar char="•"/>
            </a:pPr>
            <a:r>
              <a:rPr lang="en-GB" sz="2800" dirty="0" smtClean="0">
                <a:solidFill>
                  <a:schemeClr val="tx1"/>
                </a:solidFill>
              </a:rPr>
              <a:t>Devoted foster families.</a:t>
            </a:r>
          </a:p>
          <a:p>
            <a:pPr marL="457200" indent="-457200" algn="l">
              <a:spcAft>
                <a:spcPts val="3000"/>
              </a:spcAft>
              <a:buFont typeface="Arial" panose="020B0604020202020204" pitchFamily="34" charset="0"/>
              <a:buChar char="•"/>
            </a:pPr>
            <a:r>
              <a:rPr lang="en-GB" sz="2800" dirty="0" smtClean="0">
                <a:solidFill>
                  <a:schemeClr val="tx1"/>
                </a:solidFill>
              </a:rPr>
              <a:t>Parents visited and frequently promised imminent return home.</a:t>
            </a:r>
          </a:p>
          <a:p>
            <a:pPr marL="457200" indent="-457200" algn="l">
              <a:spcAft>
                <a:spcPts val="3000"/>
              </a:spcAft>
              <a:buFont typeface="Arial" panose="020B0604020202020204" pitchFamily="34" charset="0"/>
              <a:buChar char="•"/>
            </a:pPr>
            <a:r>
              <a:rPr lang="en-GB" sz="2800" dirty="0" smtClean="0">
                <a:solidFill>
                  <a:schemeClr val="tx1"/>
                </a:solidFill>
              </a:rPr>
              <a:t>Children unable to truly settle and lived with uncertainty and anxiety. </a:t>
            </a:r>
          </a:p>
          <a:p>
            <a:pPr marL="457200" indent="-457200" algn="just">
              <a:buFont typeface="Arial" panose="020B0604020202020204" pitchFamily="34" charset="0"/>
              <a:buChar char="•"/>
            </a:pPr>
            <a:endParaRPr lang="en-GB"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753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5"/>
            <a:ext cx="7772400" cy="1224136"/>
          </a:xfrm>
        </p:spPr>
        <p:txBody>
          <a:bodyPr>
            <a:normAutofit/>
          </a:bodyPr>
          <a:lstStyle/>
          <a:p>
            <a:r>
              <a:rPr lang="en-GB" sz="4000" b="1" dirty="0" smtClean="0">
                <a:solidFill>
                  <a:srgbClr val="C00000"/>
                </a:solidFill>
              </a:rPr>
              <a:t>Legal Permanence  - 1980s</a:t>
            </a:r>
            <a:endParaRPr lang="en-GB" sz="4000" b="1" dirty="0">
              <a:solidFill>
                <a:srgbClr val="C00000"/>
              </a:solidFill>
            </a:endParaRPr>
          </a:p>
        </p:txBody>
      </p:sp>
      <p:sp>
        <p:nvSpPr>
          <p:cNvPr id="3" name="Subtitle 2"/>
          <p:cNvSpPr>
            <a:spLocks noGrp="1"/>
          </p:cNvSpPr>
          <p:nvPr>
            <p:ph type="subTitle" idx="1"/>
          </p:nvPr>
        </p:nvSpPr>
        <p:spPr>
          <a:xfrm>
            <a:off x="323528" y="1334386"/>
            <a:ext cx="8640960" cy="4974934"/>
          </a:xfrm>
        </p:spPr>
        <p:txBody>
          <a:bodyPr>
            <a:normAutofit/>
          </a:bodyPr>
          <a:lstStyle/>
          <a:p>
            <a:pPr marL="457200" indent="-457200" algn="l">
              <a:spcAft>
                <a:spcPts val="3000"/>
              </a:spcAft>
              <a:buFont typeface="Arial" panose="020B0604020202020204" pitchFamily="34" charset="0"/>
              <a:buChar char="•"/>
            </a:pPr>
            <a:r>
              <a:rPr lang="en-GB" sz="2800" dirty="0" smtClean="0">
                <a:solidFill>
                  <a:schemeClr val="tx1"/>
                </a:solidFill>
              </a:rPr>
              <a:t>1976 Adoption Act implemented – dispensation of parental consent to adoption.</a:t>
            </a:r>
          </a:p>
          <a:p>
            <a:pPr marL="457200" indent="-457200" algn="l">
              <a:spcAft>
                <a:spcPts val="3000"/>
              </a:spcAft>
              <a:buFont typeface="Arial" panose="020B0604020202020204" pitchFamily="34" charset="0"/>
              <a:buChar char="•"/>
            </a:pPr>
            <a:r>
              <a:rPr lang="en-GB" sz="2800" dirty="0" smtClean="0">
                <a:solidFill>
                  <a:schemeClr val="tx1"/>
                </a:solidFill>
              </a:rPr>
              <a:t>Welfare of the child paramount.</a:t>
            </a:r>
          </a:p>
          <a:p>
            <a:pPr marL="457200" indent="-457200" algn="l">
              <a:spcAft>
                <a:spcPts val="3000"/>
              </a:spcAft>
              <a:buFont typeface="Arial" panose="020B0604020202020204" pitchFamily="34" charset="0"/>
              <a:buChar char="•"/>
            </a:pPr>
            <a:r>
              <a:rPr lang="en-GB" sz="2800" dirty="0" smtClean="0">
                <a:solidFill>
                  <a:schemeClr val="tx1"/>
                </a:solidFill>
              </a:rPr>
              <a:t>Focus moved to family finding for children growing up in Care, not relinquished babies.</a:t>
            </a:r>
          </a:p>
          <a:p>
            <a:pPr marL="457200" indent="-457200" algn="l">
              <a:spcAft>
                <a:spcPts val="3000"/>
              </a:spcAft>
              <a:buFont typeface="Arial" panose="020B0604020202020204" pitchFamily="34" charset="0"/>
              <a:buChar char="•"/>
            </a:pPr>
            <a:r>
              <a:rPr lang="en-GB" sz="2800" dirty="0" smtClean="0">
                <a:solidFill>
                  <a:schemeClr val="tx1"/>
                </a:solidFill>
              </a:rPr>
              <a:t>Coram placed children of school age – mostly 8-12 year olds. </a:t>
            </a:r>
            <a:endParaRPr lang="en-GB" sz="28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99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reasons to hesitate:</a:t>
            </a:r>
          </a:p>
        </p:txBody>
      </p:sp>
      <p:sp>
        <p:nvSpPr>
          <p:cNvPr id="3" name="Content Placeholder 2"/>
          <p:cNvSpPr>
            <a:spLocks noGrp="1"/>
          </p:cNvSpPr>
          <p:nvPr>
            <p:ph idx="1"/>
          </p:nvPr>
        </p:nvSpPr>
        <p:spPr/>
        <p:txBody>
          <a:bodyPr/>
          <a:lstStyle/>
          <a:p>
            <a:pPr marL="0" indent="0">
              <a:buNone/>
            </a:pPr>
            <a:r>
              <a:rPr lang="en-US" b="1" dirty="0"/>
              <a:t> </a:t>
            </a:r>
            <a:endParaRPr lang="en-US" dirty="0"/>
          </a:p>
          <a:p>
            <a:pPr marL="0" indent="0">
              <a:buNone/>
            </a:pPr>
            <a:r>
              <a:rPr lang="en-US" b="1" dirty="0"/>
              <a:t>1. ‘But is adoption still the best option?’ </a:t>
            </a:r>
            <a:endParaRPr lang="en-US" b="1" dirty="0" smtClean="0"/>
          </a:p>
          <a:p>
            <a:pPr marL="0" indent="0">
              <a:buNone/>
            </a:pPr>
            <a:r>
              <a:rPr lang="en-US" b="1" dirty="0"/>
              <a:t>2. ‘But how do we know it has worked out alright?’ </a:t>
            </a:r>
            <a:endParaRPr lang="en-US" b="1" dirty="0" smtClean="0"/>
          </a:p>
          <a:p>
            <a:pPr marL="0" indent="0">
              <a:buNone/>
            </a:pPr>
            <a:r>
              <a:rPr lang="en-US" b="1" dirty="0"/>
              <a:t>3. Transparency: the need to shine a light on what we do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38521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5"/>
            <a:ext cx="7772400" cy="1008111"/>
          </a:xfrm>
        </p:spPr>
        <p:txBody>
          <a:bodyPr>
            <a:normAutofit/>
          </a:bodyPr>
          <a:lstStyle/>
          <a:p>
            <a:r>
              <a:rPr lang="en-GB" sz="4000" b="1" dirty="0" smtClean="0">
                <a:solidFill>
                  <a:srgbClr val="C00000"/>
                </a:solidFill>
              </a:rPr>
              <a:t>Impact of delay</a:t>
            </a:r>
            <a:endParaRPr lang="en-GB" sz="4000" b="1" dirty="0">
              <a:solidFill>
                <a:srgbClr val="C00000"/>
              </a:solidFill>
            </a:endParaRPr>
          </a:p>
        </p:txBody>
      </p:sp>
      <p:sp>
        <p:nvSpPr>
          <p:cNvPr id="3" name="Subtitle 2"/>
          <p:cNvSpPr>
            <a:spLocks noGrp="1"/>
          </p:cNvSpPr>
          <p:nvPr>
            <p:ph type="subTitle" idx="1"/>
          </p:nvPr>
        </p:nvSpPr>
        <p:spPr>
          <a:xfrm>
            <a:off x="251520" y="1124744"/>
            <a:ext cx="8496944" cy="5616624"/>
          </a:xfrm>
        </p:spPr>
        <p:txBody>
          <a:bodyPr>
            <a:normAutofit/>
          </a:bodyPr>
          <a:lstStyle/>
          <a:p>
            <a:pPr marL="457200" indent="-457200" algn="just">
              <a:spcAft>
                <a:spcPts val="3000"/>
              </a:spcAft>
              <a:buFont typeface="Arial" panose="020B0604020202020204" pitchFamily="34" charset="0"/>
              <a:buChar char="•"/>
            </a:pPr>
            <a:r>
              <a:rPr lang="en-GB" sz="2400" dirty="0" smtClean="0">
                <a:solidFill>
                  <a:schemeClr val="tx1"/>
                </a:solidFill>
              </a:rPr>
              <a:t>Attachment theory – research demonstrated a clear link between parenting and children’s ability to make attachments. </a:t>
            </a:r>
          </a:p>
          <a:p>
            <a:pPr marL="457200" indent="-457200" algn="just">
              <a:spcAft>
                <a:spcPts val="3000"/>
              </a:spcAft>
              <a:buFont typeface="Arial" panose="020B0604020202020204" pitchFamily="34" charset="0"/>
              <a:buChar char="•"/>
            </a:pPr>
            <a:r>
              <a:rPr lang="en-GB" sz="2400" dirty="0" smtClean="0">
                <a:solidFill>
                  <a:schemeClr val="tx1"/>
                </a:solidFill>
              </a:rPr>
              <a:t>Difficulties of making secure attachments for children who have suffered so much adversity – damage to capacity to trust/no internal working model of reliable care, concerned parents. </a:t>
            </a:r>
          </a:p>
          <a:p>
            <a:pPr marL="457200" indent="-457200" algn="just">
              <a:spcAft>
                <a:spcPts val="3000"/>
              </a:spcAft>
              <a:buFont typeface="Arial" panose="020B0604020202020204" pitchFamily="34" charset="0"/>
              <a:buChar char="•"/>
            </a:pPr>
            <a:r>
              <a:rPr lang="en-GB" sz="2400" dirty="0" smtClean="0">
                <a:solidFill>
                  <a:schemeClr val="tx1"/>
                </a:solidFill>
              </a:rPr>
              <a:t>Insecure/disorganised attachments – long term negative impact on cognitive and emotional development.</a:t>
            </a:r>
          </a:p>
          <a:p>
            <a:pPr marL="457200" indent="-457200" algn="just">
              <a:spcAft>
                <a:spcPts val="3000"/>
              </a:spcAft>
              <a:buFont typeface="Arial" panose="020B0604020202020204" pitchFamily="34" charset="0"/>
              <a:buChar char="•"/>
            </a:pPr>
            <a:r>
              <a:rPr lang="en-GB" sz="2400" dirty="0" smtClean="0">
                <a:solidFill>
                  <a:schemeClr val="tx1"/>
                </a:solidFill>
              </a:rPr>
              <a:t>Children's timescales became better understood – importance of the early years. </a:t>
            </a:r>
            <a:endParaRPr lang="en-GB" sz="24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37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5"/>
            <a:ext cx="7772400" cy="1152128"/>
          </a:xfrm>
        </p:spPr>
        <p:txBody>
          <a:bodyPr>
            <a:normAutofit/>
          </a:bodyPr>
          <a:lstStyle/>
          <a:p>
            <a:r>
              <a:rPr lang="en-GB" sz="4000" b="1" dirty="0" smtClean="0">
                <a:solidFill>
                  <a:srgbClr val="C00000"/>
                </a:solidFill>
              </a:rPr>
              <a:t>Billy and Bridie</a:t>
            </a:r>
            <a:endParaRPr lang="en-GB" sz="4000" b="1" dirty="0">
              <a:solidFill>
                <a:srgbClr val="C00000"/>
              </a:solidFill>
            </a:endParaRPr>
          </a:p>
        </p:txBody>
      </p:sp>
      <p:sp>
        <p:nvSpPr>
          <p:cNvPr id="3" name="Subtitle 2"/>
          <p:cNvSpPr>
            <a:spLocks noGrp="1"/>
          </p:cNvSpPr>
          <p:nvPr>
            <p:ph type="subTitle" idx="1"/>
          </p:nvPr>
        </p:nvSpPr>
        <p:spPr>
          <a:xfrm>
            <a:off x="323528" y="1196752"/>
            <a:ext cx="8640960" cy="5472608"/>
          </a:xfrm>
        </p:spPr>
        <p:txBody>
          <a:bodyPr>
            <a:normAutofit fontScale="70000" lnSpcReduction="20000"/>
          </a:bodyPr>
          <a:lstStyle/>
          <a:p>
            <a:pPr marL="457200" indent="-457200" algn="l">
              <a:spcAft>
                <a:spcPts val="3000"/>
              </a:spcAft>
              <a:buFont typeface="Arial" panose="020B0604020202020204" pitchFamily="34" charset="0"/>
              <a:buChar char="•"/>
            </a:pPr>
            <a:r>
              <a:rPr lang="en-GB" sz="3400" dirty="0" smtClean="0">
                <a:solidFill>
                  <a:schemeClr val="tx1"/>
                </a:solidFill>
              </a:rPr>
              <a:t>Placed age 5 and 7 years.</a:t>
            </a:r>
          </a:p>
          <a:p>
            <a:pPr marL="457200" indent="-457200" algn="l">
              <a:spcAft>
                <a:spcPts val="3000"/>
              </a:spcAft>
              <a:buFont typeface="Arial" panose="020B0604020202020204" pitchFamily="34" charset="0"/>
              <a:buChar char="•"/>
            </a:pPr>
            <a:r>
              <a:rPr lang="en-GB" sz="3400" dirty="0" smtClean="0">
                <a:solidFill>
                  <a:schemeClr val="tx1"/>
                </a:solidFill>
              </a:rPr>
              <a:t>Background of neglectful care by single mother and periodic abuse. </a:t>
            </a:r>
          </a:p>
          <a:p>
            <a:pPr marL="457200" indent="-457200" algn="l">
              <a:spcAft>
                <a:spcPts val="3000"/>
              </a:spcAft>
              <a:buFont typeface="Arial" panose="020B0604020202020204" pitchFamily="34" charset="0"/>
              <a:buChar char="•"/>
            </a:pPr>
            <a:r>
              <a:rPr lang="en-GB" sz="3400" dirty="0" smtClean="0">
                <a:solidFill>
                  <a:schemeClr val="tx1"/>
                </a:solidFill>
              </a:rPr>
              <a:t>Sexualised behaviour.</a:t>
            </a:r>
          </a:p>
          <a:p>
            <a:pPr marL="457200" indent="-457200" algn="l">
              <a:spcAft>
                <a:spcPts val="3000"/>
              </a:spcAft>
              <a:buFont typeface="Arial" panose="020B0604020202020204" pitchFamily="34" charset="0"/>
              <a:buChar char="•"/>
            </a:pPr>
            <a:r>
              <a:rPr lang="en-GB" sz="3400" dirty="0" smtClean="0">
                <a:solidFill>
                  <a:schemeClr val="tx1"/>
                </a:solidFill>
              </a:rPr>
              <a:t>Lack of trust – e.g. expectation of being tricked if promised a treat.</a:t>
            </a:r>
          </a:p>
          <a:p>
            <a:pPr marL="457200" indent="-457200" algn="l">
              <a:spcAft>
                <a:spcPts val="3000"/>
              </a:spcAft>
              <a:buFont typeface="Arial" panose="020B0604020202020204" pitchFamily="34" charset="0"/>
              <a:buChar char="•"/>
            </a:pPr>
            <a:r>
              <a:rPr lang="en-GB" sz="3400" dirty="0" smtClean="0">
                <a:solidFill>
                  <a:schemeClr val="tx1"/>
                </a:solidFill>
              </a:rPr>
              <a:t>Problems at school – affect regulation and concentration poor.</a:t>
            </a:r>
          </a:p>
          <a:p>
            <a:pPr marL="457200" indent="-457200" algn="l">
              <a:spcAft>
                <a:spcPts val="3000"/>
              </a:spcAft>
              <a:buFont typeface="Arial" panose="020B0604020202020204" pitchFamily="34" charset="0"/>
              <a:buChar char="•"/>
            </a:pPr>
            <a:r>
              <a:rPr lang="en-GB" sz="3400" dirty="0" smtClean="0">
                <a:solidFill>
                  <a:schemeClr val="tx1"/>
                </a:solidFill>
              </a:rPr>
              <a:t>What would impact of direct contact have been – whether in foster care or adoption? </a:t>
            </a:r>
          </a:p>
          <a:p>
            <a:pPr marL="457200" indent="-457200" algn="l">
              <a:buFont typeface="Arial" panose="020B0604020202020204" pitchFamily="34" charset="0"/>
              <a:buChar char="•"/>
            </a:pPr>
            <a:endParaRPr lang="en-GB" dirty="0" smtClean="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30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59"/>
            <a:ext cx="7772400" cy="1470025"/>
          </a:xfrm>
        </p:spPr>
        <p:txBody>
          <a:bodyPr>
            <a:normAutofit/>
          </a:bodyPr>
          <a:lstStyle/>
          <a:p>
            <a:r>
              <a:rPr lang="en-GB" sz="4000" b="1" dirty="0" smtClean="0">
                <a:solidFill>
                  <a:srgbClr val="C00000"/>
                </a:solidFill>
              </a:rPr>
              <a:t>Outcome</a:t>
            </a:r>
            <a:endParaRPr lang="en-GB" sz="4000" b="1" dirty="0">
              <a:solidFill>
                <a:srgbClr val="C00000"/>
              </a:solidFill>
            </a:endParaRPr>
          </a:p>
        </p:txBody>
      </p:sp>
      <p:sp>
        <p:nvSpPr>
          <p:cNvPr id="3" name="Subtitle 2"/>
          <p:cNvSpPr>
            <a:spLocks noGrp="1"/>
          </p:cNvSpPr>
          <p:nvPr>
            <p:ph type="subTitle" idx="1"/>
          </p:nvPr>
        </p:nvSpPr>
        <p:spPr>
          <a:xfrm>
            <a:off x="323528" y="1268760"/>
            <a:ext cx="8496944" cy="5184576"/>
          </a:xfrm>
        </p:spPr>
        <p:txBody>
          <a:bodyPr>
            <a:normAutofit/>
          </a:bodyPr>
          <a:lstStyle/>
          <a:p>
            <a:pPr marL="457200" indent="-457200" algn="l">
              <a:spcAft>
                <a:spcPts val="3000"/>
              </a:spcAft>
              <a:buFont typeface="Arial" panose="020B0604020202020204" pitchFamily="34" charset="0"/>
              <a:buChar char="•"/>
            </a:pPr>
            <a:r>
              <a:rPr lang="en-GB" sz="2800" dirty="0" smtClean="0">
                <a:solidFill>
                  <a:schemeClr val="tx1"/>
                </a:solidFill>
              </a:rPr>
              <a:t>Expectation was of a very difficult adolescence and adopter burn-out.</a:t>
            </a:r>
          </a:p>
          <a:p>
            <a:pPr marL="457200" indent="-457200" algn="l">
              <a:spcAft>
                <a:spcPts val="3000"/>
              </a:spcAft>
              <a:buFont typeface="Arial" panose="020B0604020202020204" pitchFamily="34" charset="0"/>
              <a:buChar char="•"/>
            </a:pPr>
            <a:r>
              <a:rPr lang="en-GB" sz="2800" dirty="0" smtClean="0">
                <a:solidFill>
                  <a:schemeClr val="tx1"/>
                </a:solidFill>
              </a:rPr>
              <a:t>Met at adopter-alumni reunion last year.</a:t>
            </a:r>
          </a:p>
          <a:p>
            <a:pPr marL="457200" indent="-457200" algn="l">
              <a:spcAft>
                <a:spcPts val="3000"/>
              </a:spcAft>
              <a:buFont typeface="Arial" panose="020B0604020202020204" pitchFamily="34" charset="0"/>
              <a:buChar char="•"/>
            </a:pPr>
            <a:r>
              <a:rPr lang="en-GB" sz="2800" dirty="0" smtClean="0">
                <a:solidFill>
                  <a:schemeClr val="tx1"/>
                </a:solidFill>
              </a:rPr>
              <a:t>Children have remained in family.</a:t>
            </a:r>
          </a:p>
          <a:p>
            <a:pPr marL="457200" indent="-457200" algn="l">
              <a:spcAft>
                <a:spcPts val="3000"/>
              </a:spcAft>
              <a:buFont typeface="Arial" panose="020B0604020202020204" pitchFamily="34" charset="0"/>
              <a:buChar char="•"/>
            </a:pPr>
            <a:r>
              <a:rPr lang="en-GB" sz="2800" dirty="0" smtClean="0">
                <a:solidFill>
                  <a:schemeClr val="tx1"/>
                </a:solidFill>
              </a:rPr>
              <a:t>Billy is a youth worker with LA.</a:t>
            </a:r>
          </a:p>
          <a:p>
            <a:pPr marL="457200" indent="-457200" algn="l">
              <a:spcAft>
                <a:spcPts val="3000"/>
              </a:spcAft>
              <a:buFont typeface="Arial" panose="020B0604020202020204" pitchFamily="34" charset="0"/>
              <a:buChar char="•"/>
            </a:pPr>
            <a:r>
              <a:rPr lang="en-GB" sz="2800" dirty="0" smtClean="0">
                <a:solidFill>
                  <a:schemeClr val="tx1"/>
                </a:solidFill>
              </a:rPr>
              <a:t>Bridie is at Uni. </a:t>
            </a:r>
            <a:endParaRPr lang="en-GB" sz="28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11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25"/>
            <a:ext cx="7772400" cy="936103"/>
          </a:xfrm>
        </p:spPr>
        <p:txBody>
          <a:bodyPr>
            <a:normAutofit/>
          </a:bodyPr>
          <a:lstStyle/>
          <a:p>
            <a:r>
              <a:rPr lang="en-GB" sz="4000" b="1" dirty="0" smtClean="0">
                <a:solidFill>
                  <a:srgbClr val="C00000"/>
                </a:solidFill>
              </a:rPr>
              <a:t>The long haul</a:t>
            </a:r>
            <a:endParaRPr lang="en-GB" sz="4000" b="1" dirty="0">
              <a:solidFill>
                <a:srgbClr val="C00000"/>
              </a:solidFill>
            </a:endParaRPr>
          </a:p>
        </p:txBody>
      </p:sp>
      <p:sp>
        <p:nvSpPr>
          <p:cNvPr id="3" name="Subtitle 2"/>
          <p:cNvSpPr>
            <a:spLocks noGrp="1"/>
          </p:cNvSpPr>
          <p:nvPr>
            <p:ph type="subTitle" idx="1"/>
          </p:nvPr>
        </p:nvSpPr>
        <p:spPr>
          <a:xfrm>
            <a:off x="251520" y="980728"/>
            <a:ext cx="8784976" cy="5760640"/>
          </a:xfrm>
        </p:spPr>
        <p:txBody>
          <a:bodyPr>
            <a:normAutofit fontScale="77500" lnSpcReduction="20000"/>
          </a:bodyPr>
          <a:lstStyle/>
          <a:p>
            <a:pPr marL="457200" indent="-457200" algn="l">
              <a:spcAft>
                <a:spcPts val="3000"/>
              </a:spcAft>
              <a:buFont typeface="Arial" panose="020B0604020202020204" pitchFamily="34" charset="0"/>
              <a:buChar char="•"/>
            </a:pPr>
            <a:r>
              <a:rPr lang="en-GB" sz="2800" dirty="0" smtClean="0">
                <a:solidFill>
                  <a:schemeClr val="tx1"/>
                </a:solidFill>
              </a:rPr>
              <a:t>Adoption is not a quick fix.</a:t>
            </a:r>
          </a:p>
          <a:p>
            <a:pPr marL="457200" indent="-457200" algn="l">
              <a:spcAft>
                <a:spcPts val="3000"/>
              </a:spcAft>
              <a:buFont typeface="Arial" panose="020B0604020202020204" pitchFamily="34" charset="0"/>
              <a:buChar char="•"/>
            </a:pPr>
            <a:r>
              <a:rPr lang="en-GB" sz="2800" dirty="0" smtClean="0">
                <a:solidFill>
                  <a:schemeClr val="tx1"/>
                </a:solidFill>
              </a:rPr>
              <a:t>Children need a lot of time to build trust and to heal.</a:t>
            </a:r>
          </a:p>
          <a:p>
            <a:pPr marL="457200" indent="-457200" algn="l">
              <a:spcAft>
                <a:spcPts val="3000"/>
              </a:spcAft>
              <a:buFont typeface="Arial" panose="020B0604020202020204" pitchFamily="34" charset="0"/>
              <a:buChar char="•"/>
            </a:pPr>
            <a:r>
              <a:rPr lang="en-GB" sz="2800" dirty="0" smtClean="0">
                <a:solidFill>
                  <a:schemeClr val="tx1"/>
                </a:solidFill>
              </a:rPr>
              <a:t>Not a straightforward journey of incremental progress – ups and downs. </a:t>
            </a:r>
          </a:p>
          <a:p>
            <a:pPr marL="457200" indent="-457200" algn="l">
              <a:spcAft>
                <a:spcPts val="3000"/>
              </a:spcAft>
              <a:buFont typeface="Arial" panose="020B0604020202020204" pitchFamily="34" charset="0"/>
              <a:buChar char="•"/>
            </a:pPr>
            <a:r>
              <a:rPr lang="en-GB" sz="2800" dirty="0" smtClean="0">
                <a:solidFill>
                  <a:schemeClr val="tx1"/>
                </a:solidFill>
              </a:rPr>
              <a:t>Different developmental stages present fresh opportunities and challenges.</a:t>
            </a:r>
          </a:p>
          <a:p>
            <a:pPr marL="457200" indent="-457200" algn="l">
              <a:spcAft>
                <a:spcPts val="3000"/>
              </a:spcAft>
              <a:buFont typeface="Arial" panose="020B0604020202020204" pitchFamily="34" charset="0"/>
              <a:buChar char="•"/>
            </a:pPr>
            <a:r>
              <a:rPr lang="en-GB" sz="2800" dirty="0" smtClean="0">
                <a:solidFill>
                  <a:schemeClr val="tx1"/>
                </a:solidFill>
              </a:rPr>
              <a:t>Adopters provide 24/7 reliable care – they represent the intervention for recovery.</a:t>
            </a:r>
          </a:p>
          <a:p>
            <a:pPr marL="457200" indent="-457200" algn="l">
              <a:spcAft>
                <a:spcPts val="3000"/>
              </a:spcAft>
              <a:buFont typeface="Arial" panose="020B0604020202020204" pitchFamily="34" charset="0"/>
              <a:buChar char="•"/>
            </a:pPr>
            <a:r>
              <a:rPr lang="en-GB" sz="2800" dirty="0" smtClean="0">
                <a:solidFill>
                  <a:schemeClr val="tx1"/>
                </a:solidFill>
              </a:rPr>
              <a:t>The example above of recovery against the odds is not a one off, but unless we can see longer term outcomes 10, 20, 30 years, we are making premature judgements. </a:t>
            </a:r>
          </a:p>
          <a:p>
            <a:pPr marL="457200" indent="-457200" algn="l">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endParaRPr lang="en-GB" sz="2800" dirty="0">
              <a:solidFill>
                <a:schemeClr val="tx1"/>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7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44625"/>
            <a:ext cx="7772400" cy="936103"/>
          </a:xfrm>
        </p:spPr>
        <p:txBody>
          <a:bodyPr>
            <a:normAutofit/>
          </a:bodyPr>
          <a:lstStyle/>
          <a:p>
            <a:r>
              <a:rPr lang="en-GB" sz="4000" b="1" dirty="0" smtClean="0">
                <a:solidFill>
                  <a:srgbClr val="C00000"/>
                </a:solidFill>
              </a:rPr>
              <a:t>Research on adoption outcomes</a:t>
            </a:r>
            <a:endParaRPr lang="en-GB" sz="4000" b="1" dirty="0">
              <a:solidFill>
                <a:srgbClr val="C00000"/>
              </a:solidFill>
            </a:endParaRPr>
          </a:p>
        </p:txBody>
      </p:sp>
      <p:sp>
        <p:nvSpPr>
          <p:cNvPr id="5" name="Subtitle 2"/>
          <p:cNvSpPr>
            <a:spLocks noGrp="1"/>
          </p:cNvSpPr>
          <p:nvPr>
            <p:ph type="subTitle" idx="1"/>
          </p:nvPr>
        </p:nvSpPr>
        <p:spPr>
          <a:xfrm>
            <a:off x="251520" y="836712"/>
            <a:ext cx="8784976" cy="5688632"/>
          </a:xfrm>
        </p:spPr>
        <p:txBody>
          <a:bodyPr>
            <a:normAutofit lnSpcReduction="10000"/>
          </a:bodyPr>
          <a:lstStyle/>
          <a:p>
            <a:pPr algn="l">
              <a:spcAft>
                <a:spcPts val="1200"/>
              </a:spcAft>
            </a:pPr>
            <a:r>
              <a:rPr lang="en-GB" sz="2400" b="1" dirty="0" smtClean="0">
                <a:solidFill>
                  <a:schemeClr val="tx1"/>
                </a:solidFill>
              </a:rPr>
              <a:t>Research on adoption outcomes:</a:t>
            </a:r>
            <a:endParaRPr lang="en-GB" sz="2400" dirty="0" smtClean="0">
              <a:solidFill>
                <a:schemeClr val="tx1"/>
              </a:solidFill>
            </a:endParaRPr>
          </a:p>
          <a:p>
            <a:pPr algn="l">
              <a:spcAft>
                <a:spcPts val="1200"/>
              </a:spcAft>
            </a:pPr>
            <a:r>
              <a:rPr lang="en-GB" sz="2000" b="1" dirty="0" smtClean="0">
                <a:solidFill>
                  <a:schemeClr val="tx1"/>
                </a:solidFill>
              </a:rPr>
              <a:t>a. David Quinton: Outcomes for older boys (5-7) adopted from care.</a:t>
            </a:r>
          </a:p>
          <a:p>
            <a:pPr marL="914400" lvl="1" indent="-457200" algn="l">
              <a:spcBef>
                <a:spcPts val="0"/>
              </a:spcBef>
              <a:spcAft>
                <a:spcPts val="1200"/>
              </a:spcAft>
              <a:buFont typeface="Wingdings" panose="05000000000000000000" pitchFamily="2" charset="2"/>
              <a:buChar char="Ø"/>
            </a:pPr>
            <a:r>
              <a:rPr lang="en-GB" sz="2000" dirty="0" smtClean="0">
                <a:solidFill>
                  <a:schemeClr val="tx1"/>
                </a:solidFill>
              </a:rPr>
              <a:t>30% of children settle well and thrive.</a:t>
            </a:r>
          </a:p>
          <a:p>
            <a:pPr marL="914400" lvl="1" indent="-457200" algn="l">
              <a:spcAft>
                <a:spcPts val="1200"/>
              </a:spcAft>
              <a:buFont typeface="Wingdings" panose="05000000000000000000" pitchFamily="2" charset="2"/>
              <a:buChar char="Ø"/>
            </a:pPr>
            <a:r>
              <a:rPr lang="en-GB" sz="2000" dirty="0" smtClean="0">
                <a:solidFill>
                  <a:schemeClr val="tx1"/>
                </a:solidFill>
              </a:rPr>
              <a:t>30% have moderate problems.</a:t>
            </a:r>
          </a:p>
          <a:p>
            <a:pPr marL="914400" lvl="1" indent="-457200" algn="l">
              <a:spcAft>
                <a:spcPts val="1200"/>
              </a:spcAft>
              <a:buFont typeface="Wingdings" panose="05000000000000000000" pitchFamily="2" charset="2"/>
              <a:buChar char="Ø"/>
            </a:pPr>
            <a:r>
              <a:rPr lang="en-GB" sz="2000" dirty="0" smtClean="0">
                <a:solidFill>
                  <a:schemeClr val="tx1"/>
                </a:solidFill>
              </a:rPr>
              <a:t>30% have severe problems.</a:t>
            </a:r>
          </a:p>
          <a:p>
            <a:pPr algn="l">
              <a:spcAft>
                <a:spcPts val="1200"/>
              </a:spcAft>
            </a:pPr>
            <a:r>
              <a:rPr lang="en-GB" sz="2000" b="1" dirty="0" smtClean="0">
                <a:solidFill>
                  <a:schemeClr val="tx1"/>
                </a:solidFill>
              </a:rPr>
              <a:t>b. Julie Selwyn: </a:t>
            </a:r>
            <a:r>
              <a:rPr lang="en-GB" sz="2000" b="1" i="1" dirty="0" smtClean="0">
                <a:solidFill>
                  <a:schemeClr val="tx1"/>
                </a:solidFill>
              </a:rPr>
              <a:t>Beyond the Adoption order, Challenges, Interventions and Adoption Disruption, 2014.</a:t>
            </a:r>
          </a:p>
          <a:p>
            <a:pPr marL="800100" lvl="1" indent="-342900" algn="l">
              <a:spcBef>
                <a:spcPts val="0"/>
              </a:spcBef>
              <a:spcAft>
                <a:spcPts val="1200"/>
              </a:spcAft>
              <a:buFont typeface="Wingdings" panose="05000000000000000000" pitchFamily="2" charset="2"/>
              <a:buChar char="Ø"/>
            </a:pPr>
            <a:r>
              <a:rPr lang="en-GB" sz="2000" dirty="0" smtClean="0">
                <a:solidFill>
                  <a:schemeClr val="tx1"/>
                </a:solidFill>
              </a:rPr>
              <a:t>Overall disruption rate 3%.</a:t>
            </a:r>
          </a:p>
          <a:p>
            <a:pPr marL="800100" lvl="1" indent="-342900" algn="l">
              <a:spcAft>
                <a:spcPts val="1200"/>
              </a:spcAft>
              <a:buFont typeface="Wingdings" panose="05000000000000000000" pitchFamily="2" charset="2"/>
              <a:buChar char="Ø"/>
            </a:pPr>
            <a:r>
              <a:rPr lang="en-GB" sz="2000" dirty="0" smtClean="0">
                <a:solidFill>
                  <a:schemeClr val="tx1"/>
                </a:solidFill>
              </a:rPr>
              <a:t>Even  when children leave the adoptive family, they often remain in touch and the adopters act as parents.</a:t>
            </a:r>
          </a:p>
          <a:p>
            <a:pPr marL="800100" lvl="1" indent="-342900" algn="just">
              <a:spcAft>
                <a:spcPts val="1200"/>
              </a:spcAft>
              <a:buFont typeface="Wingdings" panose="05000000000000000000" pitchFamily="2" charset="2"/>
              <a:buChar char="Ø"/>
            </a:pPr>
            <a:r>
              <a:rPr lang="en-GB" sz="2000" dirty="0" smtClean="0">
                <a:solidFill>
                  <a:schemeClr val="tx1"/>
                </a:solidFill>
              </a:rPr>
              <a:t>30% of placements experience severe difficulties including adolescents leaving home prematurely – adopters nevertheless generally remained involved as parental figures. </a:t>
            </a:r>
          </a:p>
        </p:txBody>
      </p:sp>
      <p:pic>
        <p:nvPicPr>
          <p:cNvPr id="7"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8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44625"/>
            <a:ext cx="7772400" cy="936103"/>
          </a:xfrm>
        </p:spPr>
        <p:txBody>
          <a:bodyPr>
            <a:normAutofit/>
          </a:bodyPr>
          <a:lstStyle/>
          <a:p>
            <a:r>
              <a:rPr lang="en-GB" sz="4000" b="1" dirty="0" smtClean="0">
                <a:solidFill>
                  <a:srgbClr val="C00000"/>
                </a:solidFill>
              </a:rPr>
              <a:t>Outcomes for adult adoptees</a:t>
            </a:r>
            <a:endParaRPr lang="en-GB" sz="4000" b="1" dirty="0">
              <a:solidFill>
                <a:srgbClr val="C00000"/>
              </a:solidFill>
            </a:endParaRPr>
          </a:p>
        </p:txBody>
      </p:sp>
      <p:sp>
        <p:nvSpPr>
          <p:cNvPr id="6" name="Subtitle 2"/>
          <p:cNvSpPr>
            <a:spLocks noGrp="1"/>
          </p:cNvSpPr>
          <p:nvPr>
            <p:ph type="subTitle" idx="1"/>
          </p:nvPr>
        </p:nvSpPr>
        <p:spPr>
          <a:xfrm>
            <a:off x="251520" y="1052736"/>
            <a:ext cx="8784976" cy="5544616"/>
          </a:xfrm>
        </p:spPr>
        <p:txBody>
          <a:bodyPr>
            <a:normAutofit/>
          </a:bodyPr>
          <a:lstStyle/>
          <a:p>
            <a:pPr algn="l">
              <a:spcAft>
                <a:spcPts val="2400"/>
              </a:spcAft>
            </a:pPr>
            <a:r>
              <a:rPr lang="en-GB" sz="2400" b="1" dirty="0">
                <a:solidFill>
                  <a:schemeClr val="tx1"/>
                </a:solidFill>
              </a:rPr>
              <a:t>c</a:t>
            </a:r>
            <a:r>
              <a:rPr lang="en-GB" sz="2400" b="1" dirty="0" smtClean="0">
                <a:solidFill>
                  <a:schemeClr val="tx1"/>
                </a:solidFill>
              </a:rPr>
              <a:t>. David Howe: Follow-up study of adult adoptees (25+ years old) and their adoptive parents.</a:t>
            </a:r>
          </a:p>
          <a:p>
            <a:pPr marL="800100" lvl="1" indent="-342900" algn="l">
              <a:spcAft>
                <a:spcPts val="2400"/>
              </a:spcAft>
              <a:buFont typeface="Arial" panose="020B0604020202020204" pitchFamily="34" charset="0"/>
              <a:buChar char="•"/>
            </a:pPr>
            <a:r>
              <a:rPr lang="en-GB" sz="2400" dirty="0" smtClean="0">
                <a:solidFill>
                  <a:schemeClr val="tx1"/>
                </a:solidFill>
              </a:rPr>
              <a:t>Those adopted early (under 6 months) did well.</a:t>
            </a:r>
          </a:p>
          <a:p>
            <a:pPr marL="800100" lvl="1" indent="-342900" algn="just">
              <a:spcAft>
                <a:spcPts val="2400"/>
              </a:spcAft>
              <a:buFont typeface="Arial" panose="020B0604020202020204" pitchFamily="34" charset="0"/>
              <a:buChar char="•"/>
            </a:pPr>
            <a:r>
              <a:rPr lang="en-GB" sz="2400" dirty="0" smtClean="0">
                <a:solidFill>
                  <a:schemeClr val="tx1"/>
                </a:solidFill>
              </a:rPr>
              <a:t>Those adopted late but with a good start (e.g. later partner of mother was abusive, but first years were secure) – had some problems but these were generally overcome.</a:t>
            </a:r>
          </a:p>
          <a:p>
            <a:pPr marL="800100" lvl="1" indent="-342900" algn="l">
              <a:spcAft>
                <a:spcPts val="2400"/>
              </a:spcAft>
              <a:buFont typeface="Arial" panose="020B0604020202020204" pitchFamily="34" charset="0"/>
              <a:buChar char="•"/>
            </a:pPr>
            <a:r>
              <a:rPr lang="en-GB" sz="2400" dirty="0" smtClean="0">
                <a:solidFill>
                  <a:schemeClr val="tx1"/>
                </a:solidFill>
              </a:rPr>
              <a:t>Late adoption and early adversity – most troubled group – some disrupted in adolescence.</a:t>
            </a:r>
          </a:p>
          <a:p>
            <a:pPr marL="800100" lvl="1" indent="-342900" algn="l">
              <a:spcAft>
                <a:spcPts val="2400"/>
              </a:spcAft>
              <a:buFont typeface="Arial" panose="020B0604020202020204" pitchFamily="34" charset="0"/>
              <a:buChar char="•"/>
            </a:pPr>
            <a:r>
              <a:rPr lang="en-GB" sz="2400" dirty="0" smtClean="0">
                <a:solidFill>
                  <a:schemeClr val="tx1"/>
                </a:solidFill>
              </a:rPr>
              <a:t>However by mid 20s, most had re-established contact with adopters and were more stable. </a:t>
            </a:r>
          </a:p>
        </p:txBody>
      </p:sp>
      <p:pic>
        <p:nvPicPr>
          <p:cNvPr id="7"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800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41"/>
            <a:ext cx="7772400" cy="936103"/>
          </a:xfrm>
        </p:spPr>
        <p:txBody>
          <a:bodyPr>
            <a:normAutofit/>
          </a:bodyPr>
          <a:lstStyle/>
          <a:p>
            <a:r>
              <a:rPr lang="en-GB" sz="4000" b="1" dirty="0" smtClean="0">
                <a:solidFill>
                  <a:srgbClr val="C00000"/>
                </a:solidFill>
              </a:rPr>
              <a:t>Implications of research findings</a:t>
            </a:r>
            <a:endParaRPr lang="en-GB" sz="4000" b="1" dirty="0">
              <a:solidFill>
                <a:srgbClr val="C00000"/>
              </a:solidFill>
            </a:endParaRPr>
          </a:p>
        </p:txBody>
      </p:sp>
      <p:sp>
        <p:nvSpPr>
          <p:cNvPr id="6" name="Subtitle 2"/>
          <p:cNvSpPr>
            <a:spLocks noGrp="1"/>
          </p:cNvSpPr>
          <p:nvPr>
            <p:ph type="subTitle" idx="1"/>
          </p:nvPr>
        </p:nvSpPr>
        <p:spPr>
          <a:xfrm>
            <a:off x="251520" y="1484784"/>
            <a:ext cx="8640960" cy="4968552"/>
          </a:xfrm>
        </p:spPr>
        <p:txBody>
          <a:bodyPr>
            <a:normAutofit/>
          </a:bodyPr>
          <a:lstStyle/>
          <a:p>
            <a:pPr marL="457200" indent="-457200" algn="l">
              <a:spcAft>
                <a:spcPts val="3000"/>
              </a:spcAft>
              <a:buFont typeface="Arial" panose="020B0604020202020204" pitchFamily="34" charset="0"/>
              <a:buChar char="•"/>
            </a:pPr>
            <a:r>
              <a:rPr lang="en-GB" sz="2400" dirty="0" smtClean="0">
                <a:solidFill>
                  <a:schemeClr val="tx1"/>
                </a:solidFill>
              </a:rPr>
              <a:t>Approximately 30% of children adopted from backgrounds of adversity experience ongoing and severe difficulties.</a:t>
            </a:r>
          </a:p>
          <a:p>
            <a:pPr marL="457200" indent="-457200" algn="just">
              <a:spcAft>
                <a:spcPts val="3000"/>
              </a:spcAft>
              <a:buFont typeface="Arial" panose="020B0604020202020204" pitchFamily="34" charset="0"/>
              <a:buChar char="•"/>
            </a:pPr>
            <a:r>
              <a:rPr lang="en-GB" sz="2400" dirty="0" smtClean="0">
                <a:solidFill>
                  <a:schemeClr val="tx1"/>
                </a:solidFill>
              </a:rPr>
              <a:t>However – avoid quick judgements – the provision of steady and nurturing care over a period of years in childhood may lay the foundations for later recovery. </a:t>
            </a:r>
          </a:p>
          <a:p>
            <a:pPr marL="457200" indent="-457200" algn="just">
              <a:spcAft>
                <a:spcPts val="3000"/>
              </a:spcAft>
              <a:buFont typeface="Arial" panose="020B0604020202020204" pitchFamily="34" charset="0"/>
              <a:buChar char="•"/>
            </a:pPr>
            <a:r>
              <a:rPr lang="en-GB" sz="2400" dirty="0" smtClean="0">
                <a:solidFill>
                  <a:schemeClr val="tx1"/>
                </a:solidFill>
              </a:rPr>
              <a:t>Future development is not predetermined – Trajectory of recovery is complex and responds to positive or negative influences. </a:t>
            </a:r>
          </a:p>
          <a:p>
            <a:pPr marL="457200" indent="-457200" algn="l">
              <a:spcAft>
                <a:spcPts val="3000"/>
              </a:spcAft>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endParaRPr lang="en-GB" sz="2800" dirty="0">
              <a:solidFill>
                <a:schemeClr val="tx1"/>
              </a:solidFill>
            </a:endParaRPr>
          </a:p>
        </p:txBody>
      </p:sp>
      <p:pic>
        <p:nvPicPr>
          <p:cNvPr id="7"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49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544" y="44625"/>
            <a:ext cx="8206680" cy="936103"/>
          </a:xfrm>
        </p:spPr>
        <p:txBody>
          <a:bodyPr>
            <a:noAutofit/>
          </a:bodyPr>
          <a:lstStyle/>
          <a:p>
            <a:r>
              <a:rPr lang="en-GB" sz="4000" b="1" dirty="0" smtClean="0">
                <a:solidFill>
                  <a:srgbClr val="C00000"/>
                </a:solidFill>
              </a:rPr>
              <a:t>Early Placement: Concurrent Planning </a:t>
            </a:r>
            <a:endParaRPr lang="en-GB" sz="4000" b="1" dirty="0">
              <a:solidFill>
                <a:srgbClr val="C00000"/>
              </a:solidFill>
            </a:endParaRPr>
          </a:p>
        </p:txBody>
      </p:sp>
      <p:sp>
        <p:nvSpPr>
          <p:cNvPr id="5" name="Subtitle 2"/>
          <p:cNvSpPr>
            <a:spLocks noGrp="1"/>
          </p:cNvSpPr>
          <p:nvPr>
            <p:ph type="subTitle" idx="1"/>
          </p:nvPr>
        </p:nvSpPr>
        <p:spPr>
          <a:xfrm>
            <a:off x="251520" y="1052736"/>
            <a:ext cx="8640960" cy="5256584"/>
          </a:xfrm>
        </p:spPr>
        <p:txBody>
          <a:bodyPr>
            <a:normAutofit fontScale="85000" lnSpcReduction="20000"/>
          </a:bodyPr>
          <a:lstStyle/>
          <a:p>
            <a:pPr marL="457200" indent="-457200" algn="l">
              <a:spcAft>
                <a:spcPts val="2600"/>
              </a:spcAft>
              <a:buFont typeface="Arial" panose="020B0604020202020204" pitchFamily="34" charset="0"/>
              <a:buChar char="•"/>
            </a:pPr>
            <a:r>
              <a:rPr lang="en-GB" sz="2600" dirty="0" smtClean="0">
                <a:solidFill>
                  <a:schemeClr val="tx1"/>
                </a:solidFill>
              </a:rPr>
              <a:t>Developed by Linda Katz in Seattle to achieve earlier permanence.</a:t>
            </a:r>
          </a:p>
          <a:p>
            <a:pPr marL="457200" indent="-457200" algn="l">
              <a:spcAft>
                <a:spcPts val="2600"/>
              </a:spcAft>
              <a:buFont typeface="Arial" panose="020B0604020202020204" pitchFamily="34" charset="0"/>
              <a:buChar char="•"/>
            </a:pPr>
            <a:r>
              <a:rPr lang="en-GB" sz="2600" dirty="0" smtClean="0">
                <a:solidFill>
                  <a:schemeClr val="tx1"/>
                </a:solidFill>
              </a:rPr>
              <a:t>Carers dually approved as foster carers and adopters.</a:t>
            </a:r>
          </a:p>
          <a:p>
            <a:pPr marL="457200" indent="-457200" algn="l">
              <a:spcAft>
                <a:spcPts val="2600"/>
              </a:spcAft>
              <a:buFont typeface="Arial" panose="020B0604020202020204" pitchFamily="34" charset="0"/>
              <a:buChar char="•"/>
            </a:pPr>
            <a:r>
              <a:rPr lang="en-GB" sz="2600" dirty="0" smtClean="0">
                <a:solidFill>
                  <a:schemeClr val="tx1"/>
                </a:solidFill>
              </a:rPr>
              <a:t>Children placed during proceedings – sometimes direct from hospital.</a:t>
            </a:r>
          </a:p>
          <a:p>
            <a:pPr marL="457200" lvl="0" indent="-457200" algn="l">
              <a:spcAft>
                <a:spcPts val="2600"/>
              </a:spcAft>
              <a:buFont typeface="Arial" panose="020B0604020202020204" pitchFamily="34" charset="0"/>
              <a:buChar char="•"/>
            </a:pPr>
            <a:r>
              <a:rPr lang="en-GB" sz="2600" dirty="0">
                <a:solidFill>
                  <a:schemeClr val="tx1"/>
                </a:solidFill>
              </a:rPr>
              <a:t>Assessments for proceedings concurrent, not sequential – all options explored </a:t>
            </a:r>
            <a:r>
              <a:rPr lang="en-GB" sz="2600" dirty="0" smtClean="0">
                <a:solidFill>
                  <a:schemeClr val="tx1"/>
                </a:solidFill>
              </a:rPr>
              <a:t>simultaneously.</a:t>
            </a:r>
          </a:p>
          <a:p>
            <a:pPr marL="457200" indent="-457200" algn="l">
              <a:spcAft>
                <a:spcPts val="2600"/>
              </a:spcAft>
              <a:buFont typeface="Arial" panose="020B0604020202020204" pitchFamily="34" charset="0"/>
              <a:buChar char="•"/>
            </a:pPr>
            <a:r>
              <a:rPr lang="en-GB" sz="2600" dirty="0">
                <a:solidFill>
                  <a:schemeClr val="tx1"/>
                </a:solidFill>
              </a:rPr>
              <a:t>Children identified where in light of history adoption the likely </a:t>
            </a:r>
            <a:r>
              <a:rPr lang="en-GB" sz="2600" dirty="0" smtClean="0">
                <a:solidFill>
                  <a:schemeClr val="tx1"/>
                </a:solidFill>
              </a:rPr>
              <a:t>outcome</a:t>
            </a:r>
          </a:p>
          <a:p>
            <a:pPr marL="457200" lvl="0" indent="-457200" algn="l">
              <a:spcAft>
                <a:spcPts val="2600"/>
              </a:spcAft>
              <a:buFont typeface="Arial" panose="020B0604020202020204" pitchFamily="34" charset="0"/>
              <a:buChar char="•"/>
            </a:pPr>
            <a:r>
              <a:rPr lang="en-GB" sz="2600" dirty="0">
                <a:solidFill>
                  <a:schemeClr val="tx1"/>
                </a:solidFill>
              </a:rPr>
              <a:t>Plan A:  return to family;  Plan B – adoption</a:t>
            </a:r>
            <a:r>
              <a:rPr lang="en-GB" sz="2600" dirty="0" smtClean="0">
                <a:solidFill>
                  <a:schemeClr val="tx1"/>
                </a:solidFill>
              </a:rPr>
              <a:t>.</a:t>
            </a:r>
          </a:p>
          <a:p>
            <a:pPr marL="457200" indent="-457200" algn="l">
              <a:spcAft>
                <a:spcPts val="2600"/>
              </a:spcAft>
              <a:buFont typeface="Arial" panose="020B0604020202020204" pitchFamily="34" charset="0"/>
              <a:buChar char="•"/>
            </a:pPr>
            <a:r>
              <a:rPr lang="en-GB" sz="2600" dirty="0">
                <a:solidFill>
                  <a:schemeClr val="tx1"/>
                </a:solidFill>
              </a:rPr>
              <a:t>Totally child centred and focussed on child’s needs and timescales.</a:t>
            </a:r>
          </a:p>
          <a:p>
            <a:pPr marL="457200" lvl="0" indent="-457200" algn="l">
              <a:spcAft>
                <a:spcPts val="3000"/>
              </a:spcAft>
              <a:buFont typeface="Arial" panose="020B0604020202020204" pitchFamily="34" charset="0"/>
              <a:buChar char="•"/>
            </a:pPr>
            <a:endParaRPr lang="en-GB" sz="2600" dirty="0">
              <a:solidFill>
                <a:schemeClr val="tx1"/>
              </a:solidFill>
            </a:endParaRPr>
          </a:p>
          <a:p>
            <a:pPr marL="457200" indent="-457200" algn="l">
              <a:spcAft>
                <a:spcPts val="3000"/>
              </a:spcAft>
              <a:buFont typeface="Arial" panose="020B0604020202020204" pitchFamily="34" charset="0"/>
              <a:buChar char="•"/>
            </a:pPr>
            <a:endParaRPr lang="en-GB" sz="2600" dirty="0">
              <a:solidFill>
                <a:schemeClr val="tx1"/>
              </a:solidFill>
            </a:endParaRPr>
          </a:p>
          <a:p>
            <a:pPr marL="457200" lvl="0" indent="-457200" algn="l">
              <a:spcAft>
                <a:spcPts val="3000"/>
              </a:spcAft>
              <a:buFont typeface="Arial" panose="020B0604020202020204" pitchFamily="34" charset="0"/>
              <a:buChar char="•"/>
            </a:pPr>
            <a:endParaRPr lang="en-GB" sz="2400" dirty="0">
              <a:solidFill>
                <a:schemeClr val="tx1"/>
              </a:solidFill>
            </a:endParaRPr>
          </a:p>
          <a:p>
            <a:pPr marL="457200" indent="-457200" algn="l">
              <a:spcAft>
                <a:spcPts val="3000"/>
              </a:spcAft>
              <a:buFont typeface="Arial" panose="020B0604020202020204" pitchFamily="34" charset="0"/>
              <a:buChar char="•"/>
            </a:pPr>
            <a:endParaRPr lang="en-GB" sz="2400" dirty="0" smtClean="0">
              <a:solidFill>
                <a:schemeClr val="tx1"/>
              </a:solidFill>
            </a:endParaRPr>
          </a:p>
          <a:p>
            <a:pPr marL="457200" indent="-457200" algn="l">
              <a:spcAft>
                <a:spcPts val="3000"/>
              </a:spcAft>
              <a:buFont typeface="Arial" panose="020B0604020202020204" pitchFamily="34" charset="0"/>
              <a:buChar char="•"/>
            </a:pPr>
            <a:endParaRPr lang="en-GB" sz="2800" dirty="0" smtClean="0">
              <a:solidFill>
                <a:schemeClr val="tx1"/>
              </a:solidFill>
            </a:endParaRPr>
          </a:p>
          <a:p>
            <a:pPr marL="457200" indent="-457200" algn="l">
              <a:buFont typeface="Arial" panose="020B0604020202020204" pitchFamily="34" charset="0"/>
              <a:buChar char="•"/>
            </a:pPr>
            <a:endParaRPr lang="en-GB" sz="2800" dirty="0">
              <a:solidFill>
                <a:schemeClr val="tx1"/>
              </a:solidFill>
            </a:endParaRPr>
          </a:p>
        </p:txBody>
      </p:sp>
      <p:pic>
        <p:nvPicPr>
          <p:cNvPr id="7"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29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183994"/>
            <a:ext cx="6552728" cy="707886"/>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Coram’s Programme</a:t>
            </a:r>
            <a:endParaRPr lang="en-GB" sz="4000" b="1" dirty="0">
              <a:solidFill>
                <a:srgbClr val="C00000"/>
              </a:solidFill>
              <a:latin typeface="Calibri"/>
              <a:ea typeface="+mn-ea"/>
            </a:endParaRPr>
          </a:p>
        </p:txBody>
      </p:sp>
      <p:sp>
        <p:nvSpPr>
          <p:cNvPr id="4" name="Subtitle 2"/>
          <p:cNvSpPr txBox="1">
            <a:spLocks/>
          </p:cNvSpPr>
          <p:nvPr/>
        </p:nvSpPr>
        <p:spPr>
          <a:xfrm>
            <a:off x="251520" y="1268760"/>
            <a:ext cx="8640960" cy="504056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3000"/>
              </a:spcAft>
            </a:pPr>
            <a:r>
              <a:rPr lang="en-GB" sz="2400" dirty="0" smtClean="0">
                <a:solidFill>
                  <a:prstClr val="black"/>
                </a:solidFill>
              </a:rPr>
              <a:t>Established 1999.</a:t>
            </a:r>
          </a:p>
          <a:p>
            <a:pPr marL="457200" indent="-457200" fontAlgn="auto">
              <a:spcAft>
                <a:spcPts val="3000"/>
              </a:spcAft>
            </a:pPr>
            <a:r>
              <a:rPr lang="en-GB" sz="2400" dirty="0" smtClean="0">
                <a:solidFill>
                  <a:prstClr val="black"/>
                </a:solidFill>
              </a:rPr>
              <a:t>111 children placed, 10 returned to extended family members, 100 adopted.</a:t>
            </a:r>
          </a:p>
          <a:p>
            <a:pPr marL="457200" indent="-457200" fontAlgn="auto">
              <a:spcAft>
                <a:spcPts val="3000"/>
              </a:spcAft>
            </a:pPr>
            <a:r>
              <a:rPr lang="en-GB" sz="2400" dirty="0" smtClean="0">
                <a:solidFill>
                  <a:prstClr val="black"/>
                </a:solidFill>
              </a:rPr>
              <a:t>Outcome of study in 2013 indicated that all children remained in their family – including those who retuned home.</a:t>
            </a:r>
          </a:p>
          <a:p>
            <a:pPr marL="457200" indent="-457200" fontAlgn="auto">
              <a:spcAft>
                <a:spcPts val="3000"/>
              </a:spcAft>
            </a:pPr>
            <a:r>
              <a:rPr lang="en-GB" sz="2400" dirty="0" smtClean="0">
                <a:solidFill>
                  <a:prstClr val="black"/>
                </a:solidFill>
              </a:rPr>
              <a:t>WE believe the same is still the case – further study to update information is in process. </a:t>
            </a:r>
          </a:p>
          <a:p>
            <a:pPr marL="457200" indent="-457200" fontAlgn="auto">
              <a:spcAft>
                <a:spcPts val="3000"/>
              </a:spcAft>
            </a:pPr>
            <a:endParaRPr lang="en-GB" sz="2600" dirty="0" smtClean="0">
              <a:solidFill>
                <a:prstClr val="black"/>
              </a:solidFill>
            </a:endParaRP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6"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60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3994"/>
            <a:ext cx="7992888" cy="707886"/>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Elements of Concurrent Planning</a:t>
            </a:r>
            <a:endParaRPr lang="en-GB" sz="4000" b="1" dirty="0">
              <a:solidFill>
                <a:srgbClr val="C00000"/>
              </a:solidFill>
              <a:latin typeface="Calibri"/>
              <a:ea typeface="+mn-ea"/>
            </a:endParaRPr>
          </a:p>
        </p:txBody>
      </p:sp>
      <p:sp>
        <p:nvSpPr>
          <p:cNvPr id="3" name="Subtitle 2"/>
          <p:cNvSpPr txBox="1">
            <a:spLocks/>
          </p:cNvSpPr>
          <p:nvPr/>
        </p:nvSpPr>
        <p:spPr>
          <a:xfrm>
            <a:off x="251520" y="1268760"/>
            <a:ext cx="8640960" cy="504056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3000"/>
              </a:spcAft>
            </a:pPr>
            <a:r>
              <a:rPr lang="en-GB" sz="2600" dirty="0" smtClean="0">
                <a:solidFill>
                  <a:prstClr val="black"/>
                </a:solidFill>
              </a:rPr>
              <a:t>Recruitment of carer/adopters – child centred, motivated and able to manage risk.</a:t>
            </a:r>
          </a:p>
          <a:p>
            <a:pPr marL="457200" indent="-457200" fontAlgn="auto">
              <a:spcAft>
                <a:spcPts val="3000"/>
              </a:spcAft>
            </a:pPr>
            <a:r>
              <a:rPr lang="en-GB" sz="2600" dirty="0" smtClean="0">
                <a:solidFill>
                  <a:prstClr val="black"/>
                </a:solidFill>
              </a:rPr>
              <a:t>Early identification of children key – pre birth if possible.</a:t>
            </a:r>
          </a:p>
          <a:p>
            <a:pPr marL="457200" indent="-457200" fontAlgn="auto">
              <a:spcAft>
                <a:spcPts val="3000"/>
              </a:spcAft>
            </a:pPr>
            <a:r>
              <a:rPr lang="en-GB" sz="2600" dirty="0" smtClean="0">
                <a:solidFill>
                  <a:prstClr val="black"/>
                </a:solidFill>
              </a:rPr>
              <a:t>Front loading assessments/DNA testing etc – PLO.</a:t>
            </a:r>
          </a:p>
          <a:p>
            <a:pPr marL="457200" indent="-457200" fontAlgn="auto">
              <a:spcAft>
                <a:spcPts val="3000"/>
              </a:spcAft>
            </a:pPr>
            <a:r>
              <a:rPr lang="en-GB" sz="2600" dirty="0" smtClean="0">
                <a:solidFill>
                  <a:prstClr val="black"/>
                </a:solidFill>
              </a:rPr>
              <a:t>Supportive contact with trained contact supervisors.</a:t>
            </a:r>
          </a:p>
          <a:p>
            <a:pPr marL="457200" indent="-457200" fontAlgn="auto">
              <a:spcAft>
                <a:spcPts val="3000"/>
              </a:spcAft>
            </a:pPr>
            <a:r>
              <a:rPr lang="en-GB" sz="2600" dirty="0" smtClean="0">
                <a:solidFill>
                  <a:prstClr val="black"/>
                </a:solidFill>
              </a:rPr>
              <a:t>Transparent and respectful relationship with parents.</a:t>
            </a:r>
          </a:p>
          <a:p>
            <a:pPr marL="457200" indent="-457200" fontAlgn="auto">
              <a:spcAft>
                <a:spcPts val="3000"/>
              </a:spcAft>
            </a:pPr>
            <a:r>
              <a:rPr lang="en-GB" sz="2600" dirty="0" smtClean="0">
                <a:solidFill>
                  <a:prstClr val="black"/>
                </a:solidFill>
              </a:rPr>
              <a:t>Work with Courts and Guardians. </a:t>
            </a: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4"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706394"/>
            <a:ext cx="3168352" cy="114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7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1196752"/>
            <a:ext cx="7344816" cy="3539430"/>
          </a:xfrm>
          <a:prstGeom prst="rect">
            <a:avLst/>
          </a:prstGeom>
          <a:solidFill>
            <a:schemeClr val="tx2">
              <a:lumMod val="60000"/>
              <a:lumOff val="40000"/>
            </a:schemeClr>
          </a:solidFill>
          <a:effectLst>
            <a:glow rad="101600">
              <a:srgbClr val="FF0000">
                <a:alpha val="75000"/>
              </a:srgbClr>
            </a:glow>
          </a:effectLst>
        </p:spPr>
        <p:txBody>
          <a:bodyPr wrap="square" rtlCol="0">
            <a:spAutoFit/>
          </a:bodyPr>
          <a:lstStyle/>
          <a:p>
            <a:pPr algn="ctr"/>
            <a:r>
              <a:rPr lang="en-GB" sz="3200" dirty="0" smtClean="0">
                <a:solidFill>
                  <a:schemeClr val="bg1"/>
                </a:solidFill>
              </a:rPr>
              <a:t>Babies are born with an innate biological preparedness to depend on their primary caregivers</a:t>
            </a:r>
          </a:p>
          <a:p>
            <a:pPr algn="ctr"/>
            <a:endParaRPr lang="en-GB" sz="3200" dirty="0">
              <a:solidFill>
                <a:schemeClr val="bg1"/>
              </a:solidFill>
            </a:endParaRPr>
          </a:p>
          <a:p>
            <a:pPr algn="ctr"/>
            <a:r>
              <a:rPr lang="en-GB" sz="3200" dirty="0" smtClean="0">
                <a:solidFill>
                  <a:schemeClr val="bg1"/>
                </a:solidFill>
              </a:rPr>
              <a:t>Over this, they have no choice</a:t>
            </a:r>
          </a:p>
          <a:p>
            <a:pPr algn="ctr"/>
            <a:endParaRPr lang="en-GB" sz="3200" dirty="0">
              <a:solidFill>
                <a:schemeClr val="bg1"/>
              </a:solidFill>
            </a:endParaRPr>
          </a:p>
          <a:p>
            <a:pPr algn="ctr"/>
            <a:r>
              <a:rPr lang="en-GB" sz="3200" dirty="0" smtClean="0">
                <a:solidFill>
                  <a:schemeClr val="bg1"/>
                </a:solidFill>
              </a:rPr>
              <a:t>But as adults, we do!</a:t>
            </a:r>
            <a:endParaRPr lang="en-GB" sz="3200" dirty="0">
              <a:solidFill>
                <a:schemeClr val="bg1"/>
              </a:solidFill>
            </a:endParaRPr>
          </a:p>
        </p:txBody>
      </p:sp>
    </p:spTree>
    <p:extLst>
      <p:ext uri="{BB962C8B-B14F-4D97-AF65-F5344CB8AC3E}">
        <p14:creationId xmlns:p14="http://schemas.microsoft.com/office/powerpoint/2010/main" val="2783228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4624"/>
            <a:ext cx="7992888" cy="1323439"/>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Outcome Study – Coram Concurrent Planning</a:t>
            </a:r>
            <a:endParaRPr lang="en-GB" sz="4000" b="1" dirty="0">
              <a:solidFill>
                <a:srgbClr val="C00000"/>
              </a:solidFill>
              <a:latin typeface="Calibri"/>
              <a:ea typeface="+mn-ea"/>
            </a:endParaRPr>
          </a:p>
        </p:txBody>
      </p:sp>
      <p:sp>
        <p:nvSpPr>
          <p:cNvPr id="3" name="Subtitle 2"/>
          <p:cNvSpPr txBox="1">
            <a:spLocks/>
          </p:cNvSpPr>
          <p:nvPr/>
        </p:nvSpPr>
        <p:spPr>
          <a:xfrm>
            <a:off x="251520" y="1556792"/>
            <a:ext cx="8640960" cy="4968552"/>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2400"/>
              </a:spcAft>
            </a:pPr>
            <a:r>
              <a:rPr lang="en-GB" sz="2400" dirty="0" smtClean="0">
                <a:solidFill>
                  <a:prstClr val="black"/>
                </a:solidFill>
              </a:rPr>
              <a:t>Published 2013 – 57 families included</a:t>
            </a:r>
          </a:p>
          <a:p>
            <a:pPr marL="457200" indent="-457200" fontAlgn="auto">
              <a:spcAft>
                <a:spcPts val="1200"/>
              </a:spcAft>
            </a:pPr>
            <a:r>
              <a:rPr lang="en-GB" sz="2400" dirty="0" smtClean="0">
                <a:solidFill>
                  <a:prstClr val="black"/>
                </a:solidFill>
              </a:rPr>
              <a:t>The cohort of children and parents:</a:t>
            </a:r>
          </a:p>
          <a:p>
            <a:pPr lvl="1" fontAlgn="auto">
              <a:spcAft>
                <a:spcPts val="1200"/>
              </a:spcAft>
              <a:buFont typeface="Wingdings" panose="05000000000000000000" pitchFamily="2" charset="2"/>
              <a:buChar char="Ø"/>
            </a:pPr>
            <a:r>
              <a:rPr lang="en-GB" sz="2400" dirty="0" smtClean="0">
                <a:solidFill>
                  <a:prstClr val="black"/>
                </a:solidFill>
              </a:rPr>
              <a:t>48% of the babies were recorded as requiring treatment for withdrawal from drugs at birth.</a:t>
            </a:r>
          </a:p>
          <a:p>
            <a:pPr lvl="1" fontAlgn="auto">
              <a:spcAft>
                <a:spcPts val="1200"/>
              </a:spcAft>
              <a:buFont typeface="Wingdings" panose="05000000000000000000" pitchFamily="2" charset="2"/>
              <a:buChar char="Ø"/>
            </a:pPr>
            <a:r>
              <a:rPr lang="en-GB" sz="2400" dirty="0" smtClean="0">
                <a:solidFill>
                  <a:prstClr val="black"/>
                </a:solidFill>
              </a:rPr>
              <a:t>88% of the mothers had older children most of whom were already in care.</a:t>
            </a:r>
          </a:p>
          <a:p>
            <a:pPr lvl="1" fontAlgn="auto">
              <a:spcAft>
                <a:spcPts val="1200"/>
              </a:spcAft>
              <a:buFont typeface="Wingdings" panose="05000000000000000000" pitchFamily="2" charset="2"/>
              <a:buChar char="Ø"/>
            </a:pPr>
            <a:r>
              <a:rPr lang="en-GB" sz="2400" dirty="0" smtClean="0">
                <a:solidFill>
                  <a:prstClr val="black"/>
                </a:solidFill>
              </a:rPr>
              <a:t>74% of the mothers and 59% of fathers were known to have experienced serious problems with alcohol/drug misuse.</a:t>
            </a:r>
          </a:p>
          <a:p>
            <a:pPr lvl="1" fontAlgn="auto">
              <a:spcAft>
                <a:spcPts val="1200"/>
              </a:spcAft>
              <a:buFont typeface="Wingdings" panose="05000000000000000000" pitchFamily="2" charset="2"/>
              <a:buChar char="Ø"/>
            </a:pPr>
            <a:r>
              <a:rPr lang="en-GB" sz="2400" dirty="0">
                <a:solidFill>
                  <a:prstClr val="black"/>
                </a:solidFill>
              </a:rPr>
              <a:t>52% of the mothers and 26% of the fathers had been diagnosed with mental health </a:t>
            </a:r>
            <a:r>
              <a:rPr lang="en-GB" sz="2400" dirty="0" smtClean="0">
                <a:solidFill>
                  <a:prstClr val="black"/>
                </a:solidFill>
              </a:rPr>
              <a:t>problems.</a:t>
            </a:r>
            <a:endParaRPr lang="en-GB" sz="2400" dirty="0">
              <a:solidFill>
                <a:prstClr val="black"/>
              </a:solidFill>
            </a:endParaRPr>
          </a:p>
          <a:p>
            <a:pPr marL="457200" lvl="1" indent="0" fontAlgn="auto">
              <a:spcAft>
                <a:spcPts val="600"/>
              </a:spcAft>
              <a:buFont typeface="Arial" panose="020B0604020202020204" pitchFamily="34" charset="0"/>
              <a:buNone/>
            </a:pPr>
            <a:endParaRPr lang="en-GB" sz="2200" dirty="0" smtClean="0">
              <a:solidFill>
                <a:prstClr val="black"/>
              </a:solidFill>
            </a:endParaRPr>
          </a:p>
          <a:p>
            <a:pPr lvl="1" fontAlgn="auto">
              <a:spcAft>
                <a:spcPts val="600"/>
              </a:spcAft>
              <a:buFont typeface="Wingdings" panose="05000000000000000000" pitchFamily="2" charset="2"/>
              <a:buChar char="Ø"/>
            </a:pPr>
            <a:endParaRPr lang="en-GB" sz="2200" dirty="0" smtClean="0">
              <a:solidFill>
                <a:prstClr val="black"/>
              </a:solidFill>
            </a:endParaRPr>
          </a:p>
          <a:p>
            <a:pPr fontAlgn="auto">
              <a:spcAft>
                <a:spcPts val="3000"/>
              </a:spcAft>
              <a:buFont typeface="Wingdings" panose="05000000000000000000" pitchFamily="2" charset="2"/>
              <a:buChar char="Ø"/>
            </a:pPr>
            <a:endParaRPr lang="en-GB" sz="2400" dirty="0" smtClean="0">
              <a:solidFill>
                <a:prstClr val="black"/>
              </a:solidFill>
            </a:endParaRP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92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4624"/>
            <a:ext cx="7992888" cy="707886"/>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Findings</a:t>
            </a:r>
            <a:endParaRPr lang="en-GB" sz="4000" b="1" dirty="0">
              <a:solidFill>
                <a:srgbClr val="C00000"/>
              </a:solidFill>
              <a:latin typeface="Calibri"/>
              <a:ea typeface="+mn-ea"/>
            </a:endParaRPr>
          </a:p>
        </p:txBody>
      </p:sp>
      <p:sp>
        <p:nvSpPr>
          <p:cNvPr id="3" name="Subtitle 2"/>
          <p:cNvSpPr txBox="1">
            <a:spLocks/>
          </p:cNvSpPr>
          <p:nvPr/>
        </p:nvSpPr>
        <p:spPr>
          <a:xfrm>
            <a:off x="251520" y="908720"/>
            <a:ext cx="8640960" cy="576064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3000"/>
              </a:spcAft>
            </a:pPr>
            <a:r>
              <a:rPr lang="en-GB" sz="2400" dirty="0">
                <a:solidFill>
                  <a:prstClr val="black"/>
                </a:solidFill>
              </a:rPr>
              <a:t>No placement/adoption disruptions in either birth families or adoptive </a:t>
            </a:r>
            <a:r>
              <a:rPr lang="en-GB" sz="2400" dirty="0" smtClean="0">
                <a:solidFill>
                  <a:prstClr val="black"/>
                </a:solidFill>
              </a:rPr>
              <a:t>families.</a:t>
            </a:r>
            <a:endParaRPr lang="en-GB" sz="2400" dirty="0">
              <a:solidFill>
                <a:prstClr val="black"/>
              </a:solidFill>
            </a:endParaRPr>
          </a:p>
          <a:p>
            <a:pPr fontAlgn="auto">
              <a:spcAft>
                <a:spcPts val="3000"/>
              </a:spcAft>
            </a:pPr>
            <a:r>
              <a:rPr lang="en-GB" sz="2400" dirty="0">
                <a:solidFill>
                  <a:prstClr val="black"/>
                </a:solidFill>
              </a:rPr>
              <a:t>High level of parental/adopter satisfaction- especially of the early bonding and close relationships </a:t>
            </a:r>
            <a:r>
              <a:rPr lang="en-GB" sz="2400" dirty="0" smtClean="0">
                <a:solidFill>
                  <a:prstClr val="black"/>
                </a:solidFill>
              </a:rPr>
              <a:t>established.</a:t>
            </a:r>
            <a:endParaRPr lang="en-GB" sz="2400" dirty="0">
              <a:solidFill>
                <a:prstClr val="black"/>
              </a:solidFill>
            </a:endParaRPr>
          </a:p>
          <a:p>
            <a:pPr fontAlgn="auto">
              <a:spcAft>
                <a:spcPts val="3000"/>
              </a:spcAft>
            </a:pPr>
            <a:r>
              <a:rPr lang="en-GB" sz="2400" dirty="0">
                <a:solidFill>
                  <a:prstClr val="black"/>
                </a:solidFill>
              </a:rPr>
              <a:t>1/3 children thriving and doing </a:t>
            </a:r>
            <a:r>
              <a:rPr lang="en-GB" sz="2400" dirty="0" smtClean="0">
                <a:solidFill>
                  <a:prstClr val="black"/>
                </a:solidFill>
              </a:rPr>
              <a:t>very well.</a:t>
            </a:r>
            <a:endParaRPr lang="en-GB" sz="2400" dirty="0">
              <a:solidFill>
                <a:prstClr val="black"/>
              </a:solidFill>
            </a:endParaRPr>
          </a:p>
          <a:p>
            <a:pPr fontAlgn="auto">
              <a:spcAft>
                <a:spcPts val="3000"/>
              </a:spcAft>
            </a:pPr>
            <a:r>
              <a:rPr lang="en-GB" sz="2400" dirty="0">
                <a:solidFill>
                  <a:prstClr val="black"/>
                </a:solidFill>
              </a:rPr>
              <a:t>1/3 children needing a modest amount of additional support </a:t>
            </a:r>
            <a:r>
              <a:rPr lang="en-GB" sz="2400" dirty="0" err="1">
                <a:solidFill>
                  <a:prstClr val="black"/>
                </a:solidFill>
              </a:rPr>
              <a:t>eg</a:t>
            </a:r>
            <a:r>
              <a:rPr lang="en-GB" sz="2400" dirty="0">
                <a:solidFill>
                  <a:prstClr val="black"/>
                </a:solidFill>
              </a:rPr>
              <a:t>  in </a:t>
            </a:r>
            <a:r>
              <a:rPr lang="en-GB" sz="2400" dirty="0" smtClean="0">
                <a:solidFill>
                  <a:prstClr val="black"/>
                </a:solidFill>
              </a:rPr>
              <a:t>classroom.</a:t>
            </a:r>
            <a:endParaRPr lang="en-GB" sz="2400" dirty="0">
              <a:solidFill>
                <a:prstClr val="black"/>
              </a:solidFill>
            </a:endParaRPr>
          </a:p>
          <a:p>
            <a:pPr fontAlgn="auto">
              <a:spcAft>
                <a:spcPts val="3000"/>
              </a:spcAft>
            </a:pPr>
            <a:r>
              <a:rPr lang="en-GB" sz="2400" dirty="0">
                <a:solidFill>
                  <a:prstClr val="black"/>
                </a:solidFill>
              </a:rPr>
              <a:t>1/3 children needing significant additional help – </a:t>
            </a:r>
            <a:r>
              <a:rPr lang="en-GB" sz="2400" dirty="0" err="1">
                <a:solidFill>
                  <a:prstClr val="black"/>
                </a:solidFill>
              </a:rPr>
              <a:t>eg</a:t>
            </a:r>
            <a:r>
              <a:rPr lang="en-GB" sz="2400" dirty="0">
                <a:solidFill>
                  <a:prstClr val="black"/>
                </a:solidFill>
              </a:rPr>
              <a:t> 5 children with </a:t>
            </a:r>
            <a:r>
              <a:rPr lang="en-GB" sz="2400" dirty="0" err="1">
                <a:solidFill>
                  <a:prstClr val="black"/>
                </a:solidFill>
              </a:rPr>
              <a:t>ASD</a:t>
            </a:r>
            <a:r>
              <a:rPr lang="en-GB" sz="2400" dirty="0">
                <a:solidFill>
                  <a:prstClr val="black"/>
                </a:solidFill>
              </a:rPr>
              <a:t> diagnosis.    </a:t>
            </a:r>
          </a:p>
          <a:p>
            <a:pPr fontAlgn="auto">
              <a:spcAft>
                <a:spcPts val="3000"/>
              </a:spcAft>
            </a:pPr>
            <a:r>
              <a:rPr lang="en-GB" sz="2400" dirty="0">
                <a:solidFill>
                  <a:prstClr val="black"/>
                </a:solidFill>
              </a:rPr>
              <a:t>Parents committed , providing high level of care and excellent </a:t>
            </a:r>
            <a:r>
              <a:rPr lang="en-GB" sz="2400" dirty="0" smtClean="0">
                <a:solidFill>
                  <a:prstClr val="black"/>
                </a:solidFill>
              </a:rPr>
              <a:t>advocates.</a:t>
            </a:r>
            <a:endParaRPr lang="en-GB" sz="2400" dirty="0">
              <a:solidFill>
                <a:prstClr val="black"/>
              </a:solidFill>
            </a:endParaRP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924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58" y="44624"/>
            <a:ext cx="7992888" cy="707886"/>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Fostering for Adoption</a:t>
            </a:r>
            <a:endParaRPr lang="en-GB" sz="4000" b="1" dirty="0">
              <a:solidFill>
                <a:srgbClr val="C00000"/>
              </a:solidFill>
              <a:latin typeface="Calibri"/>
              <a:ea typeface="+mn-ea"/>
            </a:endParaRPr>
          </a:p>
        </p:txBody>
      </p:sp>
      <p:sp>
        <p:nvSpPr>
          <p:cNvPr id="3" name="Subtitle 2"/>
          <p:cNvSpPr txBox="1">
            <a:spLocks/>
          </p:cNvSpPr>
          <p:nvPr/>
        </p:nvSpPr>
        <p:spPr>
          <a:xfrm>
            <a:off x="251520" y="908720"/>
            <a:ext cx="8640960" cy="576064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3000"/>
              </a:spcAft>
            </a:pPr>
            <a:r>
              <a:rPr lang="en-GB" sz="2400" dirty="0">
                <a:solidFill>
                  <a:prstClr val="black"/>
                </a:solidFill>
              </a:rPr>
              <a:t>New statutory provision implemented 2014 – </a:t>
            </a:r>
            <a:r>
              <a:rPr lang="en-GB" sz="2400" dirty="0" err="1">
                <a:solidFill>
                  <a:prstClr val="black"/>
                </a:solidFill>
              </a:rPr>
              <a:t>Reg</a:t>
            </a:r>
            <a:r>
              <a:rPr lang="en-GB" sz="2400" dirty="0">
                <a:solidFill>
                  <a:prstClr val="black"/>
                </a:solidFill>
              </a:rPr>
              <a:t> 25(A</a:t>
            </a:r>
            <a:r>
              <a:rPr lang="en-GB" sz="2400" dirty="0" smtClean="0">
                <a:solidFill>
                  <a:prstClr val="black"/>
                </a:solidFill>
              </a:rPr>
              <a:t>).</a:t>
            </a:r>
            <a:endParaRPr lang="en-GB" sz="2400" dirty="0">
              <a:solidFill>
                <a:prstClr val="black"/>
              </a:solidFill>
            </a:endParaRPr>
          </a:p>
          <a:p>
            <a:pPr fontAlgn="auto">
              <a:spcAft>
                <a:spcPts val="3000"/>
              </a:spcAft>
            </a:pPr>
            <a:r>
              <a:rPr lang="en-GB" sz="2400" dirty="0">
                <a:solidFill>
                  <a:prstClr val="black"/>
                </a:solidFill>
              </a:rPr>
              <a:t>Duty of </a:t>
            </a:r>
            <a:r>
              <a:rPr lang="en-GB" sz="2400" dirty="0" err="1">
                <a:solidFill>
                  <a:prstClr val="black"/>
                </a:solidFill>
              </a:rPr>
              <a:t>LAs</a:t>
            </a:r>
            <a:r>
              <a:rPr lang="en-GB" sz="2400" dirty="0">
                <a:solidFill>
                  <a:prstClr val="black"/>
                </a:solidFill>
              </a:rPr>
              <a:t> to identify children entering care needing EP/ </a:t>
            </a:r>
            <a:r>
              <a:rPr lang="en-GB" sz="2400" dirty="0" smtClean="0">
                <a:solidFill>
                  <a:prstClr val="black"/>
                </a:solidFill>
              </a:rPr>
              <a:t>Adoption.</a:t>
            </a:r>
            <a:endParaRPr lang="en-GB" sz="2400" dirty="0">
              <a:solidFill>
                <a:prstClr val="black"/>
              </a:solidFill>
            </a:endParaRPr>
          </a:p>
          <a:p>
            <a:pPr fontAlgn="auto">
              <a:spcAft>
                <a:spcPts val="3000"/>
              </a:spcAft>
            </a:pPr>
            <a:r>
              <a:rPr lang="en-GB" sz="2400" dirty="0">
                <a:solidFill>
                  <a:prstClr val="black"/>
                </a:solidFill>
              </a:rPr>
              <a:t>Option to have approved adopters designated as foster carers for a particular child by the Agency Decision Maker (</a:t>
            </a:r>
            <a:r>
              <a:rPr lang="en-GB" sz="2400" dirty="0" err="1">
                <a:solidFill>
                  <a:prstClr val="black"/>
                </a:solidFill>
              </a:rPr>
              <a:t>Reg</a:t>
            </a:r>
            <a:r>
              <a:rPr lang="en-GB" sz="2400" dirty="0">
                <a:solidFill>
                  <a:prstClr val="black"/>
                </a:solidFill>
              </a:rPr>
              <a:t> 25(A</a:t>
            </a:r>
            <a:r>
              <a:rPr lang="en-GB" sz="2400" dirty="0" smtClean="0">
                <a:solidFill>
                  <a:prstClr val="black"/>
                </a:solidFill>
              </a:rPr>
              <a:t>).</a:t>
            </a:r>
            <a:endParaRPr lang="en-GB" sz="2400" dirty="0">
              <a:solidFill>
                <a:prstClr val="black"/>
              </a:solidFill>
            </a:endParaRPr>
          </a:p>
          <a:p>
            <a:pPr fontAlgn="auto">
              <a:spcAft>
                <a:spcPts val="3000"/>
              </a:spcAft>
            </a:pPr>
            <a:r>
              <a:rPr lang="en-GB" sz="2400" dirty="0">
                <a:solidFill>
                  <a:prstClr val="black"/>
                </a:solidFill>
              </a:rPr>
              <a:t>No statutory/ regulatory framework re preparation of adopters who undertake  this complex role.</a:t>
            </a:r>
          </a:p>
          <a:p>
            <a:pPr fontAlgn="auto">
              <a:spcAft>
                <a:spcPts val="3000"/>
              </a:spcAft>
            </a:pPr>
            <a:r>
              <a:rPr lang="en-GB" sz="2400" dirty="0">
                <a:solidFill>
                  <a:prstClr val="black"/>
                </a:solidFill>
              </a:rPr>
              <a:t>Umbrella term encompassing both dually </a:t>
            </a:r>
            <a:r>
              <a:rPr lang="en-GB" sz="2400" dirty="0" smtClean="0">
                <a:solidFill>
                  <a:prstClr val="black"/>
                </a:solidFill>
              </a:rPr>
              <a:t>approved adopter/carers </a:t>
            </a:r>
            <a:r>
              <a:rPr lang="en-GB" sz="2400" dirty="0">
                <a:solidFill>
                  <a:prstClr val="black"/>
                </a:solidFill>
              </a:rPr>
              <a:t>as well as </a:t>
            </a:r>
            <a:r>
              <a:rPr lang="en-GB" sz="2400" dirty="0" err="1">
                <a:solidFill>
                  <a:prstClr val="black"/>
                </a:solidFill>
              </a:rPr>
              <a:t>Reg</a:t>
            </a:r>
            <a:r>
              <a:rPr lang="en-GB" sz="2400" dirty="0">
                <a:solidFill>
                  <a:prstClr val="black"/>
                </a:solidFill>
              </a:rPr>
              <a:t> 25(A) carers.  </a:t>
            </a: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96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58" y="200834"/>
            <a:ext cx="7992888" cy="707886"/>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Risk of Fostering for Adoption</a:t>
            </a:r>
            <a:endParaRPr lang="en-GB" sz="4000" b="1" dirty="0">
              <a:solidFill>
                <a:srgbClr val="C00000"/>
              </a:solidFill>
              <a:latin typeface="Calibri"/>
              <a:ea typeface="+mn-ea"/>
            </a:endParaRPr>
          </a:p>
        </p:txBody>
      </p:sp>
      <p:sp>
        <p:nvSpPr>
          <p:cNvPr id="3" name="Subtitle 2"/>
          <p:cNvSpPr txBox="1">
            <a:spLocks/>
          </p:cNvSpPr>
          <p:nvPr/>
        </p:nvSpPr>
        <p:spPr>
          <a:xfrm>
            <a:off x="251520" y="1340768"/>
            <a:ext cx="8640960" cy="489654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3000"/>
              </a:spcAft>
            </a:pPr>
            <a:r>
              <a:rPr lang="en-GB" sz="2800" dirty="0" err="1">
                <a:solidFill>
                  <a:prstClr val="black"/>
                </a:solidFill>
              </a:rPr>
              <a:t>Reg</a:t>
            </a:r>
            <a:r>
              <a:rPr lang="en-GB" sz="2800" dirty="0">
                <a:solidFill>
                  <a:prstClr val="black"/>
                </a:solidFill>
              </a:rPr>
              <a:t> 25(A) Adopters may not be appropriately prepared and informed </a:t>
            </a:r>
            <a:r>
              <a:rPr lang="en-GB" sz="2800" dirty="0" smtClean="0">
                <a:solidFill>
                  <a:prstClr val="black"/>
                </a:solidFill>
              </a:rPr>
              <a:t>regarding </a:t>
            </a:r>
            <a:r>
              <a:rPr lang="en-GB" sz="2800" dirty="0">
                <a:solidFill>
                  <a:prstClr val="black"/>
                </a:solidFill>
              </a:rPr>
              <a:t>risks of </a:t>
            </a:r>
            <a:r>
              <a:rPr lang="en-GB" sz="2800" dirty="0" smtClean="0">
                <a:solidFill>
                  <a:prstClr val="black"/>
                </a:solidFill>
              </a:rPr>
              <a:t>role.</a:t>
            </a:r>
            <a:endParaRPr lang="en-GB" sz="2800" dirty="0">
              <a:solidFill>
                <a:prstClr val="black"/>
              </a:solidFill>
            </a:endParaRPr>
          </a:p>
          <a:p>
            <a:pPr fontAlgn="auto">
              <a:spcAft>
                <a:spcPts val="3000"/>
              </a:spcAft>
            </a:pPr>
            <a:r>
              <a:rPr lang="en-GB" sz="2800" dirty="0">
                <a:solidFill>
                  <a:prstClr val="black"/>
                </a:solidFill>
              </a:rPr>
              <a:t>Adopters do not fully understand that Court might not make a PO and child might return to parents/ extended </a:t>
            </a:r>
            <a:r>
              <a:rPr lang="en-GB" sz="2800" dirty="0" smtClean="0">
                <a:solidFill>
                  <a:prstClr val="black"/>
                </a:solidFill>
              </a:rPr>
              <a:t>family.</a:t>
            </a:r>
            <a:endParaRPr lang="en-GB" sz="2800" dirty="0">
              <a:solidFill>
                <a:prstClr val="black"/>
              </a:solidFill>
            </a:endParaRPr>
          </a:p>
          <a:p>
            <a:pPr fontAlgn="auto">
              <a:spcAft>
                <a:spcPts val="3000"/>
              </a:spcAft>
            </a:pPr>
            <a:r>
              <a:rPr lang="en-GB" sz="2800" dirty="0">
                <a:solidFill>
                  <a:prstClr val="black"/>
                </a:solidFill>
              </a:rPr>
              <a:t>Some </a:t>
            </a:r>
            <a:r>
              <a:rPr lang="en-GB" sz="2800" dirty="0" err="1">
                <a:solidFill>
                  <a:prstClr val="black"/>
                </a:solidFill>
              </a:rPr>
              <a:t>LAs</a:t>
            </a:r>
            <a:r>
              <a:rPr lang="en-GB" sz="2800" dirty="0">
                <a:solidFill>
                  <a:prstClr val="black"/>
                </a:solidFill>
              </a:rPr>
              <a:t> providing preparation for their </a:t>
            </a:r>
            <a:r>
              <a:rPr lang="en-GB" sz="2800" dirty="0" err="1">
                <a:solidFill>
                  <a:prstClr val="black"/>
                </a:solidFill>
              </a:rPr>
              <a:t>Reg</a:t>
            </a:r>
            <a:r>
              <a:rPr lang="en-GB" sz="2800" dirty="0">
                <a:solidFill>
                  <a:prstClr val="black"/>
                </a:solidFill>
              </a:rPr>
              <a:t> 25(A) carers to mitigate this risk.</a:t>
            </a: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5"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39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58" y="44624"/>
            <a:ext cx="7992888" cy="707886"/>
          </a:xfrm>
          <a:prstGeom prst="rect">
            <a:avLst/>
          </a:prstGeom>
          <a:noFill/>
        </p:spPr>
        <p:txBody>
          <a:bodyPr wrap="square" rtlCol="0">
            <a:spAutoFit/>
          </a:bodyPr>
          <a:lstStyle/>
          <a:p>
            <a:pPr algn="ctr" eaLnBrk="1" fontAlgn="auto" hangingPunct="1">
              <a:spcBef>
                <a:spcPts val="0"/>
              </a:spcBef>
              <a:spcAft>
                <a:spcPts val="0"/>
              </a:spcAft>
            </a:pPr>
            <a:r>
              <a:rPr lang="en-GB" sz="4000" b="1" dirty="0" smtClean="0">
                <a:solidFill>
                  <a:srgbClr val="C00000"/>
                </a:solidFill>
                <a:latin typeface="Calibri"/>
                <a:ea typeface="+mn-ea"/>
              </a:rPr>
              <a:t>Promoting Good Practice</a:t>
            </a:r>
            <a:endParaRPr lang="en-GB" sz="4000" b="1" dirty="0">
              <a:solidFill>
                <a:srgbClr val="C00000"/>
              </a:solidFill>
              <a:latin typeface="Calibri"/>
              <a:ea typeface="+mn-ea"/>
            </a:endParaRPr>
          </a:p>
        </p:txBody>
      </p:sp>
      <p:sp>
        <p:nvSpPr>
          <p:cNvPr id="3" name="Subtitle 2"/>
          <p:cNvSpPr txBox="1">
            <a:spLocks/>
          </p:cNvSpPr>
          <p:nvPr/>
        </p:nvSpPr>
        <p:spPr>
          <a:xfrm>
            <a:off x="251520" y="908720"/>
            <a:ext cx="8640960" cy="576064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3000"/>
              </a:spcAft>
            </a:pPr>
            <a:r>
              <a:rPr lang="en-GB" sz="2400" i="1" dirty="0">
                <a:solidFill>
                  <a:prstClr val="black"/>
                </a:solidFill>
              </a:rPr>
              <a:t>The Good Practice Guide on </a:t>
            </a:r>
            <a:r>
              <a:rPr lang="en-GB" sz="2400" i="1" dirty="0" smtClean="0">
                <a:solidFill>
                  <a:prstClr val="black"/>
                </a:solidFill>
              </a:rPr>
              <a:t>Fostering for Adoption written </a:t>
            </a:r>
            <a:r>
              <a:rPr lang="en-GB" sz="2400" dirty="0" smtClean="0">
                <a:solidFill>
                  <a:prstClr val="black"/>
                </a:solidFill>
              </a:rPr>
              <a:t>by </a:t>
            </a:r>
            <a:r>
              <a:rPr lang="en-GB" sz="2400" dirty="0">
                <a:solidFill>
                  <a:prstClr val="black"/>
                </a:solidFill>
              </a:rPr>
              <a:t>BAAF in 2014 </a:t>
            </a:r>
            <a:r>
              <a:rPr lang="en-GB" sz="2400" dirty="0" smtClean="0">
                <a:solidFill>
                  <a:prstClr val="black"/>
                </a:solidFill>
              </a:rPr>
              <a:t>is </a:t>
            </a:r>
            <a:r>
              <a:rPr lang="en-GB" sz="2400" dirty="0">
                <a:solidFill>
                  <a:prstClr val="black"/>
                </a:solidFill>
              </a:rPr>
              <a:t>currently being updated.</a:t>
            </a:r>
          </a:p>
          <a:p>
            <a:pPr fontAlgn="auto">
              <a:spcAft>
                <a:spcPts val="3000"/>
              </a:spcAft>
            </a:pPr>
            <a:r>
              <a:rPr lang="en-GB" sz="2400" dirty="0">
                <a:solidFill>
                  <a:prstClr val="black"/>
                </a:solidFill>
              </a:rPr>
              <a:t>Coram runs </a:t>
            </a:r>
            <a:r>
              <a:rPr lang="en-GB" sz="2400" dirty="0" smtClean="0">
                <a:solidFill>
                  <a:prstClr val="black"/>
                </a:solidFill>
              </a:rPr>
              <a:t>an early permanence network -  </a:t>
            </a:r>
            <a:r>
              <a:rPr lang="en-GB" sz="2400" dirty="0">
                <a:solidFill>
                  <a:prstClr val="black"/>
                </a:solidFill>
              </a:rPr>
              <a:t>subscription scheme providing consultation and support to </a:t>
            </a:r>
            <a:r>
              <a:rPr lang="en-GB" sz="2400" dirty="0" smtClean="0">
                <a:solidFill>
                  <a:prstClr val="black"/>
                </a:solidFill>
              </a:rPr>
              <a:t>Local Authority and Voluntary Adoption Agencies to embed best practices– </a:t>
            </a:r>
            <a:r>
              <a:rPr lang="en-GB" sz="2400" dirty="0">
                <a:solidFill>
                  <a:prstClr val="black"/>
                </a:solidFill>
              </a:rPr>
              <a:t>over 20 LAs and 9 VAAs </a:t>
            </a:r>
            <a:r>
              <a:rPr lang="en-GB" sz="2400" dirty="0" smtClean="0">
                <a:solidFill>
                  <a:prstClr val="black"/>
                </a:solidFill>
              </a:rPr>
              <a:t>supported over past 3 years.</a:t>
            </a:r>
            <a:endParaRPr lang="en-GB" sz="2400" dirty="0">
              <a:solidFill>
                <a:prstClr val="black"/>
              </a:solidFill>
            </a:endParaRPr>
          </a:p>
          <a:p>
            <a:pPr fontAlgn="auto">
              <a:spcAft>
                <a:spcPts val="3000"/>
              </a:spcAft>
            </a:pPr>
            <a:r>
              <a:rPr lang="en-GB" sz="2400" dirty="0">
                <a:solidFill>
                  <a:prstClr val="black"/>
                </a:solidFill>
              </a:rPr>
              <a:t>Members of the scheme placed 86 children in early placement families in </a:t>
            </a:r>
            <a:r>
              <a:rPr lang="en-GB" sz="2400" dirty="0" smtClean="0">
                <a:solidFill>
                  <a:prstClr val="black"/>
                </a:solidFill>
              </a:rPr>
              <a:t>2015/16 and more recently in 2016/17 115 placements. </a:t>
            </a:r>
            <a:endParaRPr lang="en-GB" sz="2400" dirty="0">
              <a:solidFill>
                <a:prstClr val="black"/>
              </a:solidFill>
            </a:endParaRPr>
          </a:p>
          <a:p>
            <a:pPr fontAlgn="auto">
              <a:spcAft>
                <a:spcPts val="3000"/>
              </a:spcAft>
            </a:pPr>
            <a:r>
              <a:rPr lang="en-GB" sz="2400" dirty="0">
                <a:solidFill>
                  <a:prstClr val="black"/>
                </a:solidFill>
              </a:rPr>
              <a:t>Coram currently in discussion with London RAA board re supporting  delivery of such placements in London in </a:t>
            </a:r>
            <a:r>
              <a:rPr lang="en-GB" sz="2400" dirty="0" smtClean="0">
                <a:solidFill>
                  <a:prstClr val="black"/>
                </a:solidFill>
              </a:rPr>
              <a:t>future.</a:t>
            </a:r>
            <a:endParaRPr lang="en-GB" sz="2400" dirty="0">
              <a:solidFill>
                <a:prstClr val="black"/>
              </a:solidFill>
            </a:endParaRPr>
          </a:p>
          <a:p>
            <a:pPr fontAlgn="auto">
              <a:spcAft>
                <a:spcPts val="3000"/>
              </a:spcAft>
            </a:pPr>
            <a:r>
              <a:rPr lang="en-GB" sz="2400" dirty="0">
                <a:solidFill>
                  <a:prstClr val="black"/>
                </a:solidFill>
              </a:rPr>
              <a:t>Coram has DfE grant to develop a Quality Mark for early permanence placements to encourage </a:t>
            </a:r>
            <a:r>
              <a:rPr lang="en-GB" sz="2400" dirty="0" smtClean="0">
                <a:solidFill>
                  <a:prstClr val="black"/>
                </a:solidFill>
              </a:rPr>
              <a:t>and spread development </a:t>
            </a:r>
            <a:r>
              <a:rPr lang="en-GB" sz="2400" dirty="0">
                <a:solidFill>
                  <a:prstClr val="black"/>
                </a:solidFill>
              </a:rPr>
              <a:t>of good practice.  </a:t>
            </a:r>
          </a:p>
          <a:p>
            <a:pPr marL="457200" indent="-457200" fontAlgn="auto">
              <a:spcAft>
                <a:spcPts val="3000"/>
              </a:spcAft>
            </a:pPr>
            <a:endParaRPr lang="en-GB" sz="2400" dirty="0" smtClean="0">
              <a:solidFill>
                <a:prstClr val="black"/>
              </a:solidFill>
            </a:endParaRPr>
          </a:p>
          <a:p>
            <a:pPr marL="457200" indent="-457200" fontAlgn="auto">
              <a:spcAft>
                <a:spcPts val="3000"/>
              </a:spcAft>
            </a:pPr>
            <a:endParaRPr lang="en-GB" sz="2800" dirty="0" smtClean="0">
              <a:solidFill>
                <a:prstClr val="black"/>
              </a:solidFill>
            </a:endParaRPr>
          </a:p>
          <a:p>
            <a:pPr marL="457200" indent="-457200" fontAlgn="auto">
              <a:spcAft>
                <a:spcPts val="0"/>
              </a:spcAft>
            </a:pPr>
            <a:endParaRPr lang="en-GB" sz="2800" dirty="0">
              <a:solidFill>
                <a:prstClr val="black"/>
              </a:solidFill>
            </a:endParaRPr>
          </a:p>
        </p:txBody>
      </p:sp>
      <p:pic>
        <p:nvPicPr>
          <p:cNvPr id="4" name="Picture 2" descr="S:\Adoption London\Admin Team\Useful Templates\Coram capital adoption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292" y="6021288"/>
            <a:ext cx="2295195" cy="82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52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Dependency in relation to</a:t>
            </a:r>
            <a:endParaRPr lang="en-GB" dirty="0"/>
          </a:p>
        </p:txBody>
      </p:sp>
      <p:sp>
        <p:nvSpPr>
          <p:cNvPr id="6" name="Content Placeholder 5"/>
          <p:cNvSpPr>
            <a:spLocks noGrp="1"/>
          </p:cNvSpPr>
          <p:nvPr>
            <p:ph idx="1"/>
          </p:nvPr>
        </p:nvSpPr>
        <p:spPr/>
        <p:txBody>
          <a:bodyPr/>
          <a:lstStyle/>
          <a:p>
            <a:r>
              <a:rPr lang="en-GB" dirty="0" smtClean="0"/>
              <a:t>Security and Protection from Danger</a:t>
            </a:r>
          </a:p>
          <a:p>
            <a:r>
              <a:rPr lang="en-GB" dirty="0" smtClean="0"/>
              <a:t>Feeding</a:t>
            </a:r>
          </a:p>
          <a:p>
            <a:r>
              <a:rPr lang="en-GB" dirty="0" smtClean="0"/>
              <a:t>Protection from Infection</a:t>
            </a:r>
          </a:p>
          <a:p>
            <a:r>
              <a:rPr lang="en-GB" dirty="0" smtClean="0"/>
              <a:t>Temperature Regulation</a:t>
            </a:r>
          </a:p>
          <a:p>
            <a:r>
              <a:rPr lang="en-GB" dirty="0" smtClean="0"/>
              <a:t>Neuro-endocrine Regulation</a:t>
            </a:r>
          </a:p>
          <a:p>
            <a:r>
              <a:rPr lang="en-GB" dirty="0" smtClean="0"/>
              <a:t>Stimulation</a:t>
            </a:r>
            <a:endParaRPr lang="en-GB" dirty="0"/>
          </a:p>
        </p:txBody>
      </p:sp>
    </p:spTree>
    <p:extLst>
      <p:ext uri="{BB962C8B-B14F-4D97-AF65-F5344CB8AC3E}">
        <p14:creationId xmlns:p14="http://schemas.microsoft.com/office/powerpoint/2010/main" val="2442658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10101"/>
            <a:ext cx="7344816" cy="5139869"/>
          </a:xfrm>
          <a:prstGeom prst="rect">
            <a:avLst/>
          </a:prstGeom>
          <a:solidFill>
            <a:schemeClr val="tx2">
              <a:lumMod val="60000"/>
              <a:lumOff val="40000"/>
            </a:schemeClr>
          </a:solidFill>
          <a:effectLst>
            <a:glow rad="101600">
              <a:srgbClr val="FF0000">
                <a:alpha val="75000"/>
              </a:srgbClr>
            </a:glow>
          </a:effectLst>
        </p:spPr>
        <p:txBody>
          <a:bodyPr wrap="square" rtlCol="0">
            <a:spAutoFit/>
          </a:bodyPr>
          <a:lstStyle/>
          <a:p>
            <a:pPr algn="ctr"/>
            <a:r>
              <a:rPr lang="en-GB" sz="2800" dirty="0" smtClean="0">
                <a:solidFill>
                  <a:srgbClr val="FFFFFF"/>
                </a:solidFill>
              </a:rPr>
              <a:t>A child’s development over time is dependant on their </a:t>
            </a:r>
            <a:r>
              <a:rPr lang="en-GB" sz="2800" b="1" dirty="0" smtClean="0">
                <a:solidFill>
                  <a:srgbClr val="FF0000"/>
                </a:solidFill>
              </a:rPr>
              <a:t>relational world </a:t>
            </a:r>
            <a:r>
              <a:rPr lang="en-GB" sz="2800" dirty="0" smtClean="0">
                <a:solidFill>
                  <a:srgbClr val="FFFFFF"/>
                </a:solidFill>
              </a:rPr>
              <a:t>and the intimacy and intricacy of that relational world.</a:t>
            </a:r>
          </a:p>
          <a:p>
            <a:pPr algn="ctr"/>
            <a:endParaRPr lang="en-GB" sz="2800" dirty="0">
              <a:solidFill>
                <a:srgbClr val="FFFFFF"/>
              </a:solidFill>
            </a:endParaRPr>
          </a:p>
          <a:p>
            <a:pPr algn="ctr"/>
            <a:r>
              <a:rPr lang="en-GB" sz="2800" dirty="0" smtClean="0">
                <a:solidFill>
                  <a:srgbClr val="FFFFFF"/>
                </a:solidFill>
              </a:rPr>
              <a:t>Failures in that </a:t>
            </a:r>
            <a:r>
              <a:rPr lang="en-GB" sz="2800" b="1" dirty="0" smtClean="0">
                <a:solidFill>
                  <a:srgbClr val="FF0000"/>
                </a:solidFill>
              </a:rPr>
              <a:t>relational world </a:t>
            </a:r>
            <a:r>
              <a:rPr lang="en-GB" sz="2800" dirty="0" smtClean="0">
                <a:solidFill>
                  <a:srgbClr val="FFFFFF"/>
                </a:solidFill>
              </a:rPr>
              <a:t>impact directly on a child’s development.</a:t>
            </a:r>
          </a:p>
          <a:p>
            <a:pPr algn="ctr"/>
            <a:endParaRPr lang="en-GB" sz="2800" dirty="0">
              <a:solidFill>
                <a:srgbClr val="FFFFFF"/>
              </a:solidFill>
            </a:endParaRPr>
          </a:p>
          <a:p>
            <a:pPr algn="ctr"/>
            <a:r>
              <a:rPr lang="en-GB" sz="2800" dirty="0" smtClean="0">
                <a:solidFill>
                  <a:srgbClr val="FFFFFF"/>
                </a:solidFill>
              </a:rPr>
              <a:t>Children are programmed to protect themselves when faced with danger –they will, if they can adapt but at some cost</a:t>
            </a:r>
          </a:p>
          <a:p>
            <a:endParaRPr lang="en-GB" dirty="0"/>
          </a:p>
          <a:p>
            <a:r>
              <a:rPr lang="en-GB" dirty="0" smtClean="0"/>
              <a:t>   </a:t>
            </a:r>
            <a:endParaRPr lang="en-GB" dirty="0"/>
          </a:p>
        </p:txBody>
      </p:sp>
    </p:spTree>
    <p:extLst>
      <p:ext uri="{BB962C8B-B14F-4D97-AF65-F5344CB8AC3E}">
        <p14:creationId xmlns:p14="http://schemas.microsoft.com/office/powerpoint/2010/main" val="735307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Principle</a:t>
            </a:r>
            <a:endParaRPr lang="en-GB" dirty="0"/>
          </a:p>
        </p:txBody>
      </p:sp>
      <p:sp>
        <p:nvSpPr>
          <p:cNvPr id="3" name="Content Placeholder 2"/>
          <p:cNvSpPr>
            <a:spLocks noGrp="1"/>
          </p:cNvSpPr>
          <p:nvPr>
            <p:ph idx="1"/>
          </p:nvPr>
        </p:nvSpPr>
        <p:spPr/>
        <p:txBody>
          <a:bodyPr/>
          <a:lstStyle/>
          <a:p>
            <a:r>
              <a:rPr lang="en-GB" dirty="0" smtClean="0"/>
              <a:t>Children’s development is best promoted when they are placed as early as possible with carers who may become the child’s permanent carers</a:t>
            </a:r>
          </a:p>
          <a:p>
            <a:r>
              <a:rPr lang="en-GB" dirty="0" smtClean="0"/>
              <a:t>Delays are endemic at every level </a:t>
            </a:r>
            <a:endParaRPr lang="en-GB" dirty="0"/>
          </a:p>
        </p:txBody>
      </p:sp>
    </p:spTree>
    <p:extLst>
      <p:ext uri="{BB962C8B-B14F-4D97-AF65-F5344CB8AC3E}">
        <p14:creationId xmlns:p14="http://schemas.microsoft.com/office/powerpoint/2010/main" val="199088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solidFill>
                  <a:schemeClr val="accent1">
                    <a:lumMod val="60000"/>
                    <a:lumOff val="40000"/>
                  </a:schemeClr>
                </a:solidFill>
                <a:latin typeface="Arial Black" panose="020B0A04020102020204" pitchFamily="34" charset="0"/>
              </a:rPr>
              <a:t>Child timeliness </a:t>
            </a:r>
            <a:r>
              <a:rPr lang="en-GB" kern="1200" dirty="0"/>
              <a:t>has </a:t>
            </a:r>
            <a:r>
              <a:rPr lang="en-GB" kern="1200" dirty="0" smtClean="0"/>
              <a:t>improved? </a:t>
            </a:r>
            <a:endParaRPr lang="en-US" dirty="0"/>
          </a:p>
        </p:txBody>
      </p:sp>
      <p:sp>
        <p:nvSpPr>
          <p:cNvPr id="3" name="Content Placeholder 2"/>
          <p:cNvSpPr>
            <a:spLocks noGrp="1"/>
          </p:cNvSpPr>
          <p:nvPr>
            <p:ph idx="1"/>
          </p:nvPr>
        </p:nvSpPr>
        <p:spPr/>
        <p:txBody>
          <a:bodyPr/>
          <a:lstStyle/>
          <a:p>
            <a:pPr marL="0" lvl="0" indent="0" algn="just" fontAlgn="auto" hangingPunct="0">
              <a:spcBef>
                <a:spcPts val="0"/>
              </a:spcBef>
              <a:spcAft>
                <a:spcPts val="0"/>
              </a:spcAft>
              <a:buClrTx/>
              <a:buNone/>
              <a:defRPr/>
            </a:pPr>
            <a:r>
              <a:rPr lang="en-GB" kern="1200" dirty="0" smtClean="0"/>
              <a:t>In </a:t>
            </a:r>
            <a:r>
              <a:rPr lang="en-GB" kern="1200" dirty="0"/>
              <a:t>2015-16 the average time between a child entering care and being placed with a family, for children who have been adopted, was 18 months, the same as in 2014-15. </a:t>
            </a:r>
            <a:endParaRPr lang="en-GB" kern="1200" dirty="0" smtClean="0"/>
          </a:p>
          <a:p>
            <a:pPr marL="0" lvl="0" indent="0" algn="just" fontAlgn="auto" hangingPunct="0">
              <a:spcBef>
                <a:spcPts val="0"/>
              </a:spcBef>
              <a:spcAft>
                <a:spcPts val="0"/>
              </a:spcAft>
              <a:buClrTx/>
              <a:buNone/>
              <a:defRPr/>
            </a:pPr>
            <a:endParaRPr lang="en-GB" b="1" kern="1200" dirty="0"/>
          </a:p>
          <a:p>
            <a:pPr marL="0" lvl="0" indent="0" algn="just" fontAlgn="auto" hangingPunct="0">
              <a:spcBef>
                <a:spcPts val="0"/>
              </a:spcBef>
              <a:spcAft>
                <a:spcPts val="0"/>
              </a:spcAft>
              <a:buClrTx/>
              <a:buNone/>
              <a:defRPr/>
            </a:pPr>
            <a:r>
              <a:rPr lang="en-GB" b="1" kern="1200" dirty="0" smtClean="0"/>
              <a:t>Quarterly </a:t>
            </a:r>
            <a:r>
              <a:rPr lang="en-GB" b="1" kern="1200" dirty="0"/>
              <a:t>data suggests that there has been an improvement to 16 months during the first two quarters of 2016-17</a:t>
            </a:r>
            <a:r>
              <a:rPr lang="en-GB" kern="1200" dirty="0"/>
              <a:t>. </a:t>
            </a:r>
          </a:p>
          <a:p>
            <a:endParaRPr lang="en-US" dirty="0"/>
          </a:p>
        </p:txBody>
      </p:sp>
    </p:spTree>
    <p:extLst>
      <p:ext uri="{BB962C8B-B14F-4D97-AF65-F5344CB8AC3E}">
        <p14:creationId xmlns:p14="http://schemas.microsoft.com/office/powerpoint/2010/main" val="1317517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fc2templat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ppfc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fc2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fc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fc2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fc2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fc2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fc2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fc2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CoramBAAF</Template>
  <TotalTime>2670</TotalTime>
  <Words>2778</Words>
  <Application>Microsoft Office PowerPoint</Application>
  <PresentationFormat>On-screen Show (4:3)</PresentationFormat>
  <Paragraphs>298</Paragraphs>
  <Slides>54</Slides>
  <Notes>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ppfc2template</vt:lpstr>
      <vt:lpstr>Office Theme</vt:lpstr>
      <vt:lpstr>PowerPoint Presentation</vt:lpstr>
      <vt:lpstr>Fostering for  Adoption </vt:lpstr>
      <vt:lpstr>PowerPoint Presentation</vt:lpstr>
      <vt:lpstr>Three reasons to hesitate:</vt:lpstr>
      <vt:lpstr>PowerPoint Presentation</vt:lpstr>
      <vt:lpstr>Dependency in relation to</vt:lpstr>
      <vt:lpstr>PowerPoint Presentation</vt:lpstr>
      <vt:lpstr>General Principle</vt:lpstr>
      <vt:lpstr>Child timeliness has improved? </vt:lpstr>
      <vt:lpstr>The average time between placement order and match</vt:lpstr>
      <vt:lpstr>Adoption and Children Act 2002</vt:lpstr>
      <vt:lpstr>Fostering for Adoption</vt:lpstr>
      <vt:lpstr>PowerPoint Presentation</vt:lpstr>
      <vt:lpstr>Children and Families Act 2014</vt:lpstr>
      <vt:lpstr>Issues</vt:lpstr>
      <vt:lpstr>Informing, consulting and agreeing local protocols</vt:lpstr>
      <vt:lpstr>Identifying Children</vt:lpstr>
      <vt:lpstr>Recruiting Carers</vt:lpstr>
      <vt:lpstr>The Child</vt:lpstr>
      <vt:lpstr>Birth Parents</vt:lpstr>
      <vt:lpstr>Social workers</vt:lpstr>
      <vt:lpstr>Seizing Opportunity</vt:lpstr>
      <vt:lpstr> </vt:lpstr>
      <vt:lpstr>Where we were</vt:lpstr>
      <vt:lpstr>Tackling the Issue</vt:lpstr>
      <vt:lpstr>Children &amp; Families Act 2014</vt:lpstr>
      <vt:lpstr>Statutory Guidance para 2.6</vt:lpstr>
      <vt:lpstr>Statutory Guidance Paragraph 2.12</vt:lpstr>
      <vt:lpstr>Form C110A – 7b</vt:lpstr>
      <vt:lpstr>Status of F4A carers</vt:lpstr>
      <vt:lpstr>Children and Social Work Bill</vt:lpstr>
      <vt:lpstr>Where are we now?</vt:lpstr>
      <vt:lpstr>‘Coram’s experience of managing Concurrent Planning placements since 1999  Lessons &amp; Outcomes.’  Jeanne Kaniuk OBE Managing Director, Adoption at Coram</vt:lpstr>
      <vt:lpstr>Adoption involves loss and complex relationships</vt:lpstr>
      <vt:lpstr>Opportunity for growth &amp; reparation for vulnerable children?</vt:lpstr>
      <vt:lpstr>Qualities of  Adopters and early permanence </vt:lpstr>
      <vt:lpstr>Time travel</vt:lpstr>
      <vt:lpstr>Children who Wait – a personal experience: 1970s</vt:lpstr>
      <vt:lpstr>Legal Permanence  - 1980s</vt:lpstr>
      <vt:lpstr>Impact of delay</vt:lpstr>
      <vt:lpstr>Billy and Bridie</vt:lpstr>
      <vt:lpstr>Outcome</vt:lpstr>
      <vt:lpstr>The long haul</vt:lpstr>
      <vt:lpstr>Research on adoption outcomes</vt:lpstr>
      <vt:lpstr>Outcomes for adult adoptees</vt:lpstr>
      <vt:lpstr>Implications of research findings</vt:lpstr>
      <vt:lpstr>Early Placement: Concurrent Planning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 to Adopt</dc:title>
  <dc:creator>john simmonds</dc:creator>
  <cp:lastModifiedBy>Piers Barber</cp:lastModifiedBy>
  <cp:revision>26</cp:revision>
  <cp:lastPrinted>2017-07-11T11:27:09Z</cp:lastPrinted>
  <dcterms:created xsi:type="dcterms:W3CDTF">2017-03-12T12:41:03Z</dcterms:created>
  <dcterms:modified xsi:type="dcterms:W3CDTF">2017-08-15T12:31:53Z</dcterms:modified>
</cp:coreProperties>
</file>